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58" r:id="rId4"/>
    <p:sldId id="264" r:id="rId5"/>
    <p:sldId id="259" r:id="rId6"/>
    <p:sldId id="263" r:id="rId7"/>
    <p:sldId id="260" r:id="rId8"/>
    <p:sldId id="262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43"/>
    <p:restoredTop sz="86418"/>
  </p:normalViewPr>
  <p:slideViewPr>
    <p:cSldViewPr snapToGrid="0" snapToObjects="1">
      <p:cViewPr>
        <p:scale>
          <a:sx n="133" d="100"/>
          <a:sy n="133" d="100"/>
        </p:scale>
        <p:origin x="120" y="-656"/>
      </p:cViewPr>
      <p:guideLst/>
    </p:cSldViewPr>
  </p:slideViewPr>
  <p:outlineViewPr>
    <p:cViewPr>
      <p:scale>
        <a:sx n="33" d="100"/>
        <a:sy n="33" d="100"/>
      </p:scale>
      <p:origin x="0" y="-601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FE7F5-321D-C740-B2FA-3032B0CD1238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A6B0A-3E8A-7444-A1BD-FC167C35C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24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8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12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4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0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07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1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1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38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1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76DB8-5BF2-8844-8FDC-885581189C91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12B63-FBD2-7A4E-95C4-8A76115A8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8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331" y="1092546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Digital Humanities </a:t>
            </a:r>
            <a:r>
              <a:rPr lang="mr-IN" sz="5400" dirty="0" smtClean="0"/>
              <a:t>–</a:t>
            </a:r>
            <a:r>
              <a:rPr lang="en-US" sz="5400" dirty="0" smtClean="0"/>
              <a:t> </a:t>
            </a:r>
            <a:br>
              <a:rPr lang="en-US" sz="5400" dirty="0" smtClean="0"/>
            </a:br>
            <a:r>
              <a:rPr lang="en-US" sz="5400" dirty="0" smtClean="0"/>
              <a:t>The Perspective of Africa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843" y="3661673"/>
            <a:ext cx="9144000" cy="1655762"/>
          </a:xfrm>
        </p:spPr>
        <p:txBody>
          <a:bodyPr/>
          <a:lstStyle/>
          <a:p>
            <a:r>
              <a:rPr lang="en-US" dirty="0" smtClean="0"/>
              <a:t>1-5 July 2019</a:t>
            </a:r>
          </a:p>
          <a:p>
            <a:r>
              <a:rPr lang="en-US" dirty="0" smtClean="0"/>
              <a:t>Lorentz Center, Leiden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06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 and objectives</a:t>
            </a:r>
          </a:p>
          <a:p>
            <a:r>
              <a:rPr lang="en-US" dirty="0" err="1" smtClean="0"/>
              <a:t>Organisation</a:t>
            </a:r>
            <a:r>
              <a:rPr lang="en-US" dirty="0" smtClean="0"/>
              <a:t> and support</a:t>
            </a:r>
          </a:p>
          <a:p>
            <a:r>
              <a:rPr lang="en-US" dirty="0" smtClean="0"/>
              <a:t>Preparatory steps</a:t>
            </a:r>
          </a:p>
          <a:p>
            <a:r>
              <a:rPr lang="en-US" dirty="0" smtClean="0"/>
              <a:t>Practicalities</a:t>
            </a:r>
          </a:p>
          <a:p>
            <a:r>
              <a:rPr lang="en-US" smtClean="0"/>
              <a:t>Survey information</a:t>
            </a:r>
            <a:endParaRPr lang="en-US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72540"/>
            <a:ext cx="309558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1573" cy="1325563"/>
          </a:xfrm>
        </p:spPr>
        <p:txBody>
          <a:bodyPr/>
          <a:lstStyle/>
          <a:p>
            <a:r>
              <a:rPr lang="en-US" dirty="0" smtClean="0"/>
              <a:t>Goals/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objectives</a:t>
            </a:r>
            <a:r>
              <a:rPr lang="en-US" dirty="0" smtClean="0"/>
              <a:t> Lorentz DH-workshop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Articulate the contribution of scholars from the African continent to the domain of Digital Humanities and make it visible to the wider DH community at DH2019 (biggest DH-event ever) and ADHO at large.</a:t>
            </a:r>
          </a:p>
          <a:p>
            <a:r>
              <a:rPr lang="en-US" dirty="0" smtClean="0"/>
              <a:t>Set up and strengthen collaborative links through </a:t>
            </a:r>
          </a:p>
          <a:p>
            <a:pPr lvl="1"/>
            <a:r>
              <a:rPr lang="en-US" dirty="0" smtClean="0"/>
              <a:t>Exchange of information and expertise</a:t>
            </a:r>
          </a:p>
          <a:p>
            <a:pPr lvl="1"/>
            <a:r>
              <a:rPr lang="en-US" dirty="0" smtClean="0"/>
              <a:t>Exchange of research agendas</a:t>
            </a:r>
          </a:p>
          <a:p>
            <a:pPr lvl="1"/>
            <a:r>
              <a:rPr lang="en-US" dirty="0" smtClean="0"/>
              <a:t>Joint work</a:t>
            </a:r>
          </a:p>
          <a:p>
            <a:r>
              <a:rPr lang="en-US" dirty="0" smtClean="0"/>
              <a:t>Capacity development with a focus on</a:t>
            </a:r>
          </a:p>
          <a:p>
            <a:pPr lvl="1"/>
            <a:r>
              <a:rPr lang="en-US" dirty="0" smtClean="0"/>
              <a:t>Skills demanded by the Open Science agenda</a:t>
            </a:r>
          </a:p>
          <a:p>
            <a:pPr lvl="1"/>
            <a:r>
              <a:rPr lang="en-US" dirty="0" smtClean="0"/>
              <a:t>Data management and data processing</a:t>
            </a:r>
          </a:p>
          <a:p>
            <a:pPr lvl="1"/>
            <a:r>
              <a:rPr lang="en-US" dirty="0" smtClean="0"/>
              <a:t>Enhance technical skills</a:t>
            </a:r>
          </a:p>
          <a:p>
            <a:pPr lvl="1"/>
            <a:r>
              <a:rPr lang="en-US" dirty="0" smtClean="0"/>
              <a:t>Service offer from research infrastructures</a:t>
            </a:r>
          </a:p>
          <a:p>
            <a:pPr lvl="1"/>
            <a:r>
              <a:rPr lang="en-US" dirty="0" smtClean="0"/>
              <a:t>Publication of research results </a:t>
            </a:r>
          </a:p>
          <a:p>
            <a:r>
              <a:rPr lang="en-US" dirty="0" smtClean="0"/>
              <a:t>Reflective discussions on digital scholarship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440" y="3012706"/>
            <a:ext cx="4307689" cy="15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5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1573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Goals</a:t>
            </a:r>
            <a:r>
              <a:rPr lang="en-US" dirty="0" smtClean="0"/>
              <a:t>/objectives Lorentz DH-workshop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Joint project ideas / Joint project work </a:t>
            </a:r>
          </a:p>
          <a:p>
            <a:r>
              <a:rPr lang="en-US" dirty="0" smtClean="0"/>
              <a:t>Joint notes from the workshop (</a:t>
            </a:r>
            <a:r>
              <a:rPr lang="en-US" dirty="0" err="1" smtClean="0"/>
              <a:t>Etherpad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Presentations during dedicated poster session at DH2019 (10 July)</a:t>
            </a:r>
          </a:p>
          <a:p>
            <a:r>
              <a:rPr lang="en-US" dirty="0" smtClean="0"/>
              <a:t>Mini-documentary </a:t>
            </a:r>
          </a:p>
          <a:p>
            <a:r>
              <a:rPr lang="en-US" dirty="0" smtClean="0"/>
              <a:t>Outlines / first drafts of papers that can be selected for special issue of Bridging Humanities (publisher: Brill)</a:t>
            </a:r>
          </a:p>
          <a:p>
            <a:r>
              <a:rPr lang="en-US" dirty="0" smtClean="0"/>
              <a:t>Insight in existing platforms for the support of DH</a:t>
            </a:r>
          </a:p>
          <a:p>
            <a:r>
              <a:rPr lang="en-US" dirty="0" smtClean="0"/>
              <a:t>Insight in added value of collaboration emerging from the workshop and roadmap towards next level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91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Organisation</a:t>
            </a:r>
            <a:r>
              <a:rPr lang="en-US" dirty="0" smtClean="0"/>
              <a:t> and support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Lorentz center </a:t>
            </a:r>
          </a:p>
          <a:p>
            <a:r>
              <a:rPr lang="en-US" dirty="0" smtClean="0"/>
              <a:t>Infrastructural initiatives</a:t>
            </a:r>
          </a:p>
          <a:p>
            <a:r>
              <a:rPr lang="en-US" dirty="0" smtClean="0"/>
              <a:t>Sponsors</a:t>
            </a:r>
          </a:p>
          <a:p>
            <a:r>
              <a:rPr lang="en-US" dirty="0"/>
              <a:t>Speakers &amp; observers</a:t>
            </a:r>
          </a:p>
          <a:p>
            <a:r>
              <a:rPr lang="en-US" dirty="0" err="1" smtClean="0"/>
              <a:t>Organisers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798" y="2081797"/>
            <a:ext cx="2136494" cy="7759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632" y="1386038"/>
            <a:ext cx="3235166" cy="2277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050" y="1670501"/>
            <a:ext cx="2197932" cy="79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9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Organisers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63" y="3564853"/>
            <a:ext cx="1143000" cy="1143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Mirjam</a:t>
            </a:r>
            <a:r>
              <a:rPr lang="en-US" dirty="0"/>
              <a:t> de </a:t>
            </a:r>
            <a:r>
              <a:rPr lang="en-US" dirty="0" err="1"/>
              <a:t>Bruijn</a:t>
            </a:r>
            <a:r>
              <a:rPr lang="en-US" dirty="0"/>
              <a:t> (Leiden University NL)</a:t>
            </a:r>
          </a:p>
          <a:p>
            <a:r>
              <a:rPr lang="en-US" dirty="0" smtClean="0"/>
              <a:t>Franciska de Jong (Utrecht University NL / CLARIN ERIC)</a:t>
            </a:r>
          </a:p>
          <a:p>
            <a:r>
              <a:rPr lang="en-US" dirty="0" smtClean="0"/>
              <a:t>Tunde </a:t>
            </a:r>
            <a:r>
              <a:rPr lang="en-US" dirty="0" err="1" smtClean="0"/>
              <a:t>Opeibi</a:t>
            </a:r>
            <a:r>
              <a:rPr lang="en-US" dirty="0" smtClean="0"/>
              <a:t> (University of Lagos, Nigeria)</a:t>
            </a:r>
          </a:p>
          <a:p>
            <a:r>
              <a:rPr lang="en-US" dirty="0" smtClean="0"/>
              <a:t>Sara </a:t>
            </a:r>
            <a:r>
              <a:rPr lang="en-US" dirty="0" err="1" smtClean="0"/>
              <a:t>Petrollino</a:t>
            </a:r>
            <a:r>
              <a:rPr lang="en-US" dirty="0" smtClean="0"/>
              <a:t> (Leiden University NL / CLARIN</a:t>
            </a:r>
            <a:r>
              <a:rPr lang="en-US" dirty="0"/>
              <a:t> </a:t>
            </a:r>
            <a:r>
              <a:rPr lang="en-US" dirty="0" smtClean="0"/>
              <a:t>ERIC)</a:t>
            </a:r>
          </a:p>
          <a:p>
            <a:r>
              <a:rPr lang="en-US" dirty="0" smtClean="0"/>
              <a:t>Juan Steyn (               , South Africa)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246" y="4445367"/>
            <a:ext cx="1816018" cy="2166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354" y="4509083"/>
            <a:ext cx="1910892" cy="2117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827" y="4495505"/>
            <a:ext cx="1699689" cy="2116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516" y="4390163"/>
            <a:ext cx="1650578" cy="22214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011" y="4494593"/>
            <a:ext cx="1768931" cy="211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Preparatory steps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Overview of DH initiatives in Africa (2017)</a:t>
            </a:r>
          </a:p>
          <a:p>
            <a:r>
              <a:rPr lang="en-US" dirty="0" smtClean="0"/>
              <a:t>Workshop </a:t>
            </a:r>
            <a:r>
              <a:rPr lang="en-US" dirty="0" smtClean="0"/>
              <a:t>proposal accepted by Lorentz (Spring 2018)</a:t>
            </a:r>
          </a:p>
          <a:p>
            <a:r>
              <a:rPr lang="en-US" dirty="0" smtClean="0"/>
              <a:t>Endorsement by </a:t>
            </a:r>
            <a:r>
              <a:rPr lang="en-US" smtClean="0"/>
              <a:t>ADHO </a:t>
            </a:r>
            <a:r>
              <a:rPr lang="en-US" smtClean="0"/>
              <a:t>of </a:t>
            </a:r>
            <a:r>
              <a:rPr lang="en-US" dirty="0" smtClean="0"/>
              <a:t>Africa as theme (September 2018) 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Website online (November 2018)</a:t>
            </a:r>
          </a:p>
          <a:p>
            <a:r>
              <a:rPr lang="en-US" dirty="0" smtClean="0"/>
              <a:t>Call for applications (December 2018)</a:t>
            </a:r>
          </a:p>
          <a:p>
            <a:r>
              <a:rPr lang="en-US" dirty="0" smtClean="0"/>
              <a:t>Selection of participants (March 2019)</a:t>
            </a:r>
          </a:p>
          <a:p>
            <a:r>
              <a:rPr lang="en-US" dirty="0" smtClean="0"/>
              <a:t>Requests for profiles and survey (April-May 2019)</a:t>
            </a:r>
          </a:p>
          <a:p>
            <a:r>
              <a:rPr lang="en-US" dirty="0" smtClean="0"/>
              <a:t>Moodle input (May 2019)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58" y="2931685"/>
            <a:ext cx="2541069" cy="90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2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Utrecht</a:t>
            </a:r>
          </a:p>
          <a:p>
            <a:r>
              <a:rPr lang="en-US" dirty="0" smtClean="0"/>
              <a:t>DH2019 </a:t>
            </a:r>
            <a:r>
              <a:rPr lang="en-US" dirty="0"/>
              <a:t>practicalities: after take off</a:t>
            </a:r>
          </a:p>
          <a:p>
            <a:r>
              <a:rPr lang="en-US" dirty="0" smtClean="0"/>
              <a:t>Sign up for DH2019 workshops </a:t>
            </a:r>
            <a:r>
              <a:rPr lang="en-US" i="1" dirty="0" smtClean="0"/>
              <a:t>(some are still not fully booked)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Leiden</a:t>
            </a:r>
          </a:p>
          <a:p>
            <a:r>
              <a:rPr lang="en-US" dirty="0" smtClean="0"/>
              <a:t>Rent a bike</a:t>
            </a:r>
          </a:p>
          <a:p>
            <a:r>
              <a:rPr lang="mr-IN" dirty="0" smtClean="0"/>
              <a:t>…</a:t>
            </a:r>
            <a:r>
              <a:rPr lang="nl-NL" dirty="0" smtClean="0"/>
              <a:t> </a:t>
            </a:r>
            <a:r>
              <a:rPr lang="nl-NL" i="1" dirty="0" smtClean="0"/>
              <a:t>(more </a:t>
            </a:r>
            <a:r>
              <a:rPr lang="nl-NL" i="1" dirty="0" err="1" smtClean="0"/>
              <a:t>to</a:t>
            </a:r>
            <a:r>
              <a:rPr lang="nl-NL" i="1" dirty="0" smtClean="0"/>
              <a:t> follow)</a:t>
            </a:r>
            <a:endParaRPr lang="en-US" i="1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3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results 1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527" y="1385258"/>
            <a:ext cx="7940842" cy="547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70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results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9" y="1328285"/>
            <a:ext cx="9446870" cy="5419025"/>
          </a:xfrm>
        </p:spPr>
      </p:pic>
    </p:spTree>
    <p:extLst>
      <p:ext uri="{BB962C8B-B14F-4D97-AF65-F5344CB8AC3E}">
        <p14:creationId xmlns:p14="http://schemas.microsoft.com/office/powerpoint/2010/main" val="18584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Survey </a:t>
            </a:r>
            <a:r>
              <a:rPr lang="en-US" dirty="0" smtClean="0"/>
              <a:t>results 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45081"/>
            <a:ext cx="9845843" cy="4881290"/>
          </a:xfrm>
        </p:spPr>
      </p:pic>
    </p:spTree>
    <p:extLst>
      <p:ext uri="{BB962C8B-B14F-4D97-AF65-F5344CB8AC3E}">
        <p14:creationId xmlns:p14="http://schemas.microsoft.com/office/powerpoint/2010/main" val="113922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354</Words>
  <Application>Microsoft Macintosh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Calibri Light</vt:lpstr>
      <vt:lpstr>Mangal</vt:lpstr>
      <vt:lpstr>Arial</vt:lpstr>
      <vt:lpstr>Office Theme</vt:lpstr>
      <vt:lpstr>Digital Humanities –  The Perspective of Africa</vt:lpstr>
      <vt:lpstr>ToC</vt:lpstr>
      <vt:lpstr>Goals/objectives Lorentz DH-workshop</vt:lpstr>
      <vt:lpstr>Goals/objectives Lorentz DH-workshop</vt:lpstr>
      <vt:lpstr>Organisation and support </vt:lpstr>
      <vt:lpstr>Organisers</vt:lpstr>
      <vt:lpstr>Preparatory steps </vt:lpstr>
      <vt:lpstr>Practicalities</vt:lpstr>
      <vt:lpstr>Survey results 1</vt:lpstr>
      <vt:lpstr>Survey results 2</vt:lpstr>
      <vt:lpstr> Survey results 3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 – The perspective of Africa</dc:title>
  <dc:creator>Jong, F.M.G. de (Franciska)</dc:creator>
  <cp:lastModifiedBy>Jong, F.M.G. de (Franciska)</cp:lastModifiedBy>
  <cp:revision>23</cp:revision>
  <dcterms:created xsi:type="dcterms:W3CDTF">2019-06-29T19:57:37Z</dcterms:created>
  <dcterms:modified xsi:type="dcterms:W3CDTF">2019-07-01T15:38:15Z</dcterms:modified>
</cp:coreProperties>
</file>