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0" r:id="rId1"/>
  </p:sldMasterIdLst>
  <p:notesMasterIdLst>
    <p:notesMasterId r:id="rId32"/>
  </p:notesMasterIdLst>
  <p:sldIdLst>
    <p:sldId id="257" r:id="rId2"/>
    <p:sldId id="328" r:id="rId3"/>
    <p:sldId id="313" r:id="rId4"/>
    <p:sldId id="261" r:id="rId5"/>
    <p:sldId id="325" r:id="rId6"/>
    <p:sldId id="260" r:id="rId7"/>
    <p:sldId id="282" r:id="rId8"/>
    <p:sldId id="393" r:id="rId9"/>
    <p:sldId id="395" r:id="rId10"/>
    <p:sldId id="396" r:id="rId11"/>
    <p:sldId id="397" r:id="rId12"/>
    <p:sldId id="399" r:id="rId13"/>
    <p:sldId id="412" r:id="rId14"/>
    <p:sldId id="400" r:id="rId15"/>
    <p:sldId id="405" r:id="rId16"/>
    <p:sldId id="403" r:id="rId17"/>
    <p:sldId id="404" r:id="rId18"/>
    <p:sldId id="406" r:id="rId19"/>
    <p:sldId id="407" r:id="rId20"/>
    <p:sldId id="408" r:id="rId21"/>
    <p:sldId id="409" r:id="rId22"/>
    <p:sldId id="410" r:id="rId23"/>
    <p:sldId id="411" r:id="rId24"/>
    <p:sldId id="413" r:id="rId25"/>
    <p:sldId id="398" r:id="rId26"/>
    <p:sldId id="414" r:id="rId27"/>
    <p:sldId id="415" r:id="rId28"/>
    <p:sldId id="416" r:id="rId29"/>
    <p:sldId id="417" r:id="rId30"/>
    <p:sldId id="418" r:id="rId31"/>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84" autoAdjust="0"/>
    <p:restoredTop sz="94632"/>
  </p:normalViewPr>
  <p:slideViewPr>
    <p:cSldViewPr snapToGrid="0">
      <p:cViewPr>
        <p:scale>
          <a:sx n="98" d="100"/>
          <a:sy n="98" d="100"/>
        </p:scale>
        <p:origin x="1896" y="368"/>
      </p:cViewPr>
      <p:guideLst>
        <p:guide orient="horz" pos="913"/>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130" d="100"/>
          <a:sy n="130" d="100"/>
        </p:scale>
        <p:origin x="3680"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Normaal" charset="0"/>
              </a:defRPr>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Normaal" charset="0"/>
              </a:defRPr>
            </a:lvl1pPr>
          </a:lstStyle>
          <a:p>
            <a:fld id="{BC542158-F522-2A4B-94A2-F3C75A09D259}" type="datetimeFigureOut">
              <a:rPr lang="nl-NL" smtClean="0"/>
              <a:pPr/>
              <a:t>01-07-19</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Normaal" charset="0"/>
              </a:defRPr>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Normaal" charset="0"/>
              </a:defRPr>
            </a:lvl1pPr>
          </a:lstStyle>
          <a:p>
            <a:fld id="{9E66F414-EC3B-3148-8BEA-12BF464AF819}" type="slidenum">
              <a:rPr lang="nl-NL" smtClean="0"/>
              <a:pPr/>
              <a:t>‹#›</a:t>
            </a:fld>
            <a:endParaRPr lang="nl-NL"/>
          </a:p>
        </p:txBody>
      </p:sp>
    </p:spTree>
    <p:extLst>
      <p:ext uri="{BB962C8B-B14F-4D97-AF65-F5344CB8AC3E}">
        <p14:creationId xmlns:p14="http://schemas.microsoft.com/office/powerpoint/2010/main" val="1182211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alibri Normaal" charset="0"/>
        <a:ea typeface="+mn-ea"/>
        <a:cs typeface="+mn-cs"/>
      </a:defRPr>
    </a:lvl1pPr>
    <a:lvl2pPr marL="457200" algn="l" defTabSz="914400" rtl="0" eaLnBrk="1" latinLnBrk="0" hangingPunct="1">
      <a:defRPr sz="1200" b="0" i="0" kern="1200">
        <a:solidFill>
          <a:schemeClr val="tx1"/>
        </a:solidFill>
        <a:latin typeface="Calibri Normaal" charset="0"/>
        <a:ea typeface="+mn-ea"/>
        <a:cs typeface="+mn-cs"/>
      </a:defRPr>
    </a:lvl2pPr>
    <a:lvl3pPr marL="914400" algn="l" defTabSz="914400" rtl="0" eaLnBrk="1" latinLnBrk="0" hangingPunct="1">
      <a:defRPr sz="1200" b="0" i="0" kern="1200">
        <a:solidFill>
          <a:schemeClr val="tx1"/>
        </a:solidFill>
        <a:latin typeface="Calibri Normaal" charset="0"/>
        <a:ea typeface="+mn-ea"/>
        <a:cs typeface="+mn-cs"/>
      </a:defRPr>
    </a:lvl3pPr>
    <a:lvl4pPr marL="1371600" algn="l" defTabSz="914400" rtl="0" eaLnBrk="1" latinLnBrk="0" hangingPunct="1">
      <a:defRPr sz="1200" b="0" i="0" kern="1200">
        <a:solidFill>
          <a:schemeClr val="tx1"/>
        </a:solidFill>
        <a:latin typeface="Calibri Normaal" charset="0"/>
        <a:ea typeface="+mn-ea"/>
        <a:cs typeface="+mn-cs"/>
      </a:defRPr>
    </a:lvl4pPr>
    <a:lvl5pPr marL="1828800" algn="l" defTabSz="914400" rtl="0" eaLnBrk="1" latinLnBrk="0" hangingPunct="1">
      <a:defRPr sz="1200" b="0" i="0" kern="1200">
        <a:solidFill>
          <a:schemeClr val="tx1"/>
        </a:solidFill>
        <a:latin typeface="Calibri Norma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E66F414-EC3B-3148-8BEA-12BF464AF819}" type="slidenum">
              <a:rPr lang="nl-NL" smtClean="0"/>
              <a:t>1</a:t>
            </a:fld>
            <a:endParaRPr lang="nl-NL"/>
          </a:p>
        </p:txBody>
      </p:sp>
    </p:spTree>
    <p:extLst>
      <p:ext uri="{BB962C8B-B14F-4D97-AF65-F5344CB8AC3E}">
        <p14:creationId xmlns:p14="http://schemas.microsoft.com/office/powerpoint/2010/main" val="2144832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E66F414-EC3B-3148-8BEA-12BF464AF819}" type="slidenum">
              <a:rPr lang="nl-NL" smtClean="0"/>
              <a:t>2</a:t>
            </a:fld>
            <a:endParaRPr lang="nl-NL"/>
          </a:p>
        </p:txBody>
      </p:sp>
    </p:spTree>
    <p:extLst>
      <p:ext uri="{BB962C8B-B14F-4D97-AF65-F5344CB8AC3E}">
        <p14:creationId xmlns:p14="http://schemas.microsoft.com/office/powerpoint/2010/main" val="43047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66F414-EC3B-3148-8BEA-12BF464AF819}" type="slidenum">
              <a:rPr lang="nl-NL" smtClean="0"/>
              <a:pPr/>
              <a:t>4</a:t>
            </a:fld>
            <a:endParaRPr lang="nl-NL"/>
          </a:p>
        </p:txBody>
      </p:sp>
    </p:spTree>
    <p:extLst>
      <p:ext uri="{BB962C8B-B14F-4D97-AF65-F5344CB8AC3E}">
        <p14:creationId xmlns:p14="http://schemas.microsoft.com/office/powerpoint/2010/main" val="1804255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E66F414-EC3B-3148-8BEA-12BF464AF819}" type="slidenum">
              <a:rPr lang="nl-NL" smtClean="0"/>
              <a:t>8</a:t>
            </a:fld>
            <a:endParaRPr lang="nl-NL"/>
          </a:p>
        </p:txBody>
      </p:sp>
    </p:spTree>
    <p:extLst>
      <p:ext uri="{BB962C8B-B14F-4D97-AF65-F5344CB8AC3E}">
        <p14:creationId xmlns:p14="http://schemas.microsoft.com/office/powerpoint/2010/main" val="800421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E66F414-EC3B-3148-8BEA-12BF464AF819}" type="slidenum">
              <a:rPr lang="nl-NL" smtClean="0"/>
              <a:t>30</a:t>
            </a:fld>
            <a:endParaRPr lang="nl-NL"/>
          </a:p>
        </p:txBody>
      </p:sp>
    </p:spTree>
    <p:extLst>
      <p:ext uri="{BB962C8B-B14F-4D97-AF65-F5344CB8AC3E}">
        <p14:creationId xmlns:p14="http://schemas.microsoft.com/office/powerpoint/2010/main" val="1189859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ctr" anchorCtr="0">
            <a:normAutofit/>
          </a:bodyPr>
          <a:lstStyle>
            <a:lvl1pPr algn="r">
              <a:defRPr sz="4800" b="0" i="0" baseline="0">
                <a:solidFill>
                  <a:schemeClr val="tx2"/>
                </a:solidFill>
                <a:latin typeface="Calibri" charset="0"/>
                <a:ea typeface="Calibri Normaal" charset="0"/>
                <a:cs typeface="Calibri Normaal"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1600200" y="3602038"/>
            <a:ext cx="6858000" cy="910001"/>
          </a:xfrm>
          <a:prstGeom prst="rect">
            <a:avLst/>
          </a:prstGeom>
        </p:spPr>
        <p:txBody>
          <a:bodyPr>
            <a:normAutofit/>
          </a:bodyPr>
          <a:lstStyle>
            <a:lvl1pPr marL="0" indent="0" algn="r">
              <a:buNone/>
              <a:defRPr sz="2000" b="0" i="0" baseline="0">
                <a:solidFill>
                  <a:schemeClr val="tx2"/>
                </a:solidFill>
                <a:latin typeface="Calibri" charset="0"/>
                <a:ea typeface="Calibri Normaal" charset="0"/>
                <a:cs typeface="Calibri Norma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Master text styles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852" y="5431822"/>
            <a:ext cx="1202536" cy="1202536"/>
          </a:xfrm>
          <a:prstGeom prst="rect">
            <a:avLst/>
          </a:prstGeom>
        </p:spPr>
      </p:pic>
      <p:sp>
        <p:nvSpPr>
          <p:cNvPr id="7" name="Text Placeholder 10"/>
          <p:cNvSpPr>
            <a:spLocks noGrp="1"/>
          </p:cNvSpPr>
          <p:nvPr>
            <p:ph type="body" sz="quarter" idx="10"/>
          </p:nvPr>
        </p:nvSpPr>
        <p:spPr>
          <a:xfrm>
            <a:off x="1600200" y="4916773"/>
            <a:ext cx="6858000" cy="1543987"/>
          </a:xfrm>
          <a:prstGeom prst="rect">
            <a:avLst/>
          </a:prstGeom>
        </p:spPr>
        <p:txBody>
          <a:bodyPr tIns="0" bIns="0" anchor="t" anchorCtr="0">
            <a:normAutofit/>
          </a:bodyPr>
          <a:lstStyle>
            <a:lvl1pPr marL="0" indent="0" algn="r" defTabSz="914400" rtl="0" eaLnBrk="1" latinLnBrk="0" hangingPunct="1">
              <a:lnSpc>
                <a:spcPct val="100000"/>
              </a:lnSpc>
              <a:spcBef>
                <a:spcPts val="300"/>
              </a:spcBef>
              <a:spcAft>
                <a:spcPts val="900"/>
              </a:spcAft>
              <a:buClr>
                <a:schemeClr val="bg2"/>
              </a:buClr>
              <a:buFont typeface="Arial" panose="020B0604020202020204" pitchFamily="34" charset="0"/>
              <a:buNone/>
              <a:defRPr lang="en-GB" sz="1800" b="0" i="0" kern="1200" dirty="0" smtClean="0">
                <a:solidFill>
                  <a:schemeClr val="bg2"/>
                </a:solidFill>
                <a:latin typeface="Calibri" charset="0"/>
                <a:ea typeface="Calibri Normaal" charset="0"/>
                <a:cs typeface="Calibri Normaal" charset="0"/>
              </a:defRPr>
            </a:lvl1pPr>
            <a:lvl2pPr marL="0" indent="0" algn="r" defTabSz="914400" rtl="0" eaLnBrk="1" latinLnBrk="0" hangingPunct="1">
              <a:lnSpc>
                <a:spcPct val="100000"/>
              </a:lnSpc>
              <a:spcBef>
                <a:spcPts val="300"/>
              </a:spcBef>
              <a:spcAft>
                <a:spcPts val="300"/>
              </a:spcAft>
              <a:buClr>
                <a:schemeClr val="bg2"/>
              </a:buClr>
              <a:buFont typeface="Arial" panose="020B0604020202020204" pitchFamily="34" charset="0"/>
              <a:buNone/>
              <a:defRPr lang="en-US" sz="1400" b="0" i="0" kern="1200" baseline="0" dirty="0" smtClean="0">
                <a:solidFill>
                  <a:schemeClr val="bg2"/>
                </a:solidFill>
                <a:latin typeface="Calibri" charset="0"/>
                <a:ea typeface="Calibri Normaal" charset="0"/>
                <a:cs typeface="Calibri Normaal" charset="0"/>
              </a:defRPr>
            </a:lvl2pPr>
            <a:lvl3pPr marL="0" indent="0" algn="r" defTabSz="914400" rtl="0" eaLnBrk="1" latinLnBrk="0" hangingPunct="1">
              <a:lnSpc>
                <a:spcPct val="100000"/>
              </a:lnSpc>
              <a:spcBef>
                <a:spcPts val="300"/>
              </a:spcBef>
              <a:spcAft>
                <a:spcPts val="300"/>
              </a:spcAft>
              <a:buClr>
                <a:schemeClr val="bg2"/>
              </a:buClr>
              <a:buFont typeface="Arial" panose="020B0604020202020204" pitchFamily="34" charset="0"/>
              <a:buNone/>
              <a:defRPr lang="en-GB" sz="1400" b="0" i="0" kern="1200" dirty="0" smtClean="0">
                <a:solidFill>
                  <a:schemeClr val="bg2"/>
                </a:solidFill>
                <a:latin typeface="Calibri" charset="0"/>
                <a:ea typeface="Calibri Normaal" charset="0"/>
                <a:cs typeface="Calibri Normaal" charset="0"/>
              </a:defRPr>
            </a:lvl3pPr>
            <a:lvl4pPr marL="0" indent="0" algn="r" defTabSz="914400" rtl="0" eaLnBrk="1" latinLnBrk="0" hangingPunct="1">
              <a:lnSpc>
                <a:spcPct val="100000"/>
              </a:lnSpc>
              <a:spcBef>
                <a:spcPts val="300"/>
              </a:spcBef>
              <a:spcAft>
                <a:spcPts val="300"/>
              </a:spcAft>
              <a:buClr>
                <a:schemeClr val="bg2"/>
              </a:buClr>
              <a:buFont typeface="Arial" panose="020B0604020202020204" pitchFamily="34" charset="0"/>
              <a:buNone/>
              <a:defRPr lang="en-US" sz="1400" b="0" i="0" kern="1200" dirty="0" smtClean="0">
                <a:solidFill>
                  <a:schemeClr val="bg2"/>
                </a:solidFill>
                <a:latin typeface="Calibri" charset="0"/>
                <a:ea typeface="Calibri Normaal" charset="0"/>
                <a:cs typeface="Calibri Normaal" charset="0"/>
              </a:defRPr>
            </a:lvl4pPr>
            <a:lvl5pPr marL="0" indent="0" algn="r" defTabSz="914400" rtl="0" eaLnBrk="1" latinLnBrk="0" hangingPunct="1">
              <a:lnSpc>
                <a:spcPct val="100000"/>
              </a:lnSpc>
              <a:spcBef>
                <a:spcPts val="300"/>
              </a:spcBef>
              <a:spcAft>
                <a:spcPts val="300"/>
              </a:spcAft>
              <a:buClr>
                <a:schemeClr val="bg2"/>
              </a:buClr>
              <a:buFont typeface="Arial" panose="020B0604020202020204" pitchFamily="34" charset="0"/>
              <a:buNone/>
              <a:defRPr lang="en-GB" sz="1400" b="0" i="0" kern="1200" dirty="0">
                <a:solidFill>
                  <a:schemeClr val="bg2"/>
                </a:solidFill>
                <a:latin typeface="Calibri" charset="0"/>
                <a:ea typeface="Calibri Normaal" charset="0"/>
                <a:cs typeface="Calibri Norma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771532196"/>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mp; objec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08000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475999"/>
            <a:ext cx="7886700" cy="511217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11"/>
          </p:nvPr>
        </p:nvSpPr>
        <p:spPr/>
        <p:txBody>
          <a:bodyPr/>
          <a:lstStyle/>
          <a:p>
            <a:r>
              <a:rPr lang="nl-NL" dirty="0"/>
              <a:t>CLARIN</a:t>
            </a:r>
          </a:p>
        </p:txBody>
      </p:sp>
      <p:sp>
        <p:nvSpPr>
          <p:cNvPr id="8" name="Slide Number Placeholder 7"/>
          <p:cNvSpPr>
            <a:spLocks noGrp="1"/>
          </p:cNvSpPr>
          <p:nvPr>
            <p:ph type="sldNum" sz="quarter" idx="12"/>
          </p:nvPr>
        </p:nvSpPr>
        <p:spPr/>
        <p:txBody>
          <a:bodyPr/>
          <a:lstStyle/>
          <a:p>
            <a:fld id="{70B9E0CC-5218-4F02-99A8-E56EA2F34919}" type="slidenum">
              <a:rPr lang="bg-BG" smtClean="0"/>
              <a:pPr/>
              <a:t>‹#›</a:t>
            </a:fld>
            <a:endParaRPr lang="bg-BG" dirty="0"/>
          </a:p>
        </p:txBody>
      </p:sp>
    </p:spTree>
    <p:extLst>
      <p:ext uri="{BB962C8B-B14F-4D97-AF65-F5344CB8AC3E}">
        <p14:creationId xmlns:p14="http://schemas.microsoft.com/office/powerpoint/2010/main" val="1428336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18" name="Content Placeholder 17"/>
          <p:cNvSpPr>
            <a:spLocks noGrp="1"/>
          </p:cNvSpPr>
          <p:nvPr>
            <p:ph sz="quarter" idx="13"/>
          </p:nvPr>
        </p:nvSpPr>
        <p:spPr>
          <a:xfrm>
            <a:off x="628651" y="365123"/>
            <a:ext cx="7886700" cy="6127749"/>
          </a:xfrm>
          <a:prstGeom prst="rect">
            <a:avLst/>
          </a:prstGeom>
        </p:spPr>
        <p:txBody>
          <a:bodyPr>
            <a:noAutofit/>
          </a:bodyPr>
          <a:lstStyle>
            <a:lvl1pPr marL="0" indent="0">
              <a:lnSpc>
                <a:spcPct val="100000"/>
              </a:lnSpc>
              <a:buFontTx/>
              <a:buNone/>
              <a:defRPr/>
            </a:lvl1pPr>
          </a:lstStyle>
          <a:p>
            <a:pPr lvl="0"/>
            <a:r>
              <a:rPr lang="en-US"/>
              <a:t>Click to edit Master text styles</a:t>
            </a:r>
          </a:p>
        </p:txBody>
      </p:sp>
      <p:sp>
        <p:nvSpPr>
          <p:cNvPr id="3" name="Footer Placeholder 2"/>
          <p:cNvSpPr>
            <a:spLocks noGrp="1"/>
          </p:cNvSpPr>
          <p:nvPr>
            <p:ph type="ftr" sz="quarter" idx="15"/>
          </p:nvPr>
        </p:nvSpPr>
        <p:spPr/>
        <p:txBody>
          <a:bodyPr/>
          <a:lstStyle/>
          <a:p>
            <a:r>
              <a:rPr lang="nl-NL" dirty="0"/>
              <a:t>CLARIN</a:t>
            </a:r>
          </a:p>
        </p:txBody>
      </p:sp>
      <p:sp>
        <p:nvSpPr>
          <p:cNvPr id="4" name="Slide Number Placeholder 3"/>
          <p:cNvSpPr>
            <a:spLocks noGrp="1"/>
          </p:cNvSpPr>
          <p:nvPr>
            <p:ph type="sldNum" sz="quarter" idx="16"/>
          </p:nvPr>
        </p:nvSpPr>
        <p:spPr/>
        <p:txBody>
          <a:bodyPr/>
          <a:lstStyle/>
          <a:p>
            <a:fld id="{70B9E0CC-5218-4F02-99A8-E56EA2F34919}" type="slidenum">
              <a:rPr lang="bg-BG" smtClean="0"/>
              <a:pPr/>
              <a:t>‹#›</a:t>
            </a:fld>
            <a:endParaRPr lang="bg-BG" dirty="0"/>
          </a:p>
        </p:txBody>
      </p:sp>
    </p:spTree>
    <p:extLst>
      <p:ext uri="{BB962C8B-B14F-4D97-AF65-F5344CB8AC3E}">
        <p14:creationId xmlns:p14="http://schemas.microsoft.com/office/powerpoint/2010/main" val="408397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portai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080000"/>
          </a:xfrm>
          <a:prstGeom prst="rect">
            <a:avLst/>
          </a:prstGeom>
        </p:spPr>
        <p:txBody>
          <a:bodyPr/>
          <a:lstStyle/>
          <a:p>
            <a:r>
              <a:rPr lang="en-US"/>
              <a:t>Click to edit Master title style</a:t>
            </a:r>
            <a:endParaRPr lang="en-US" dirty="0"/>
          </a:p>
        </p:txBody>
      </p:sp>
      <p:sp>
        <p:nvSpPr>
          <p:cNvPr id="4" name="Content Placeholder 3"/>
          <p:cNvSpPr>
            <a:spLocks noGrp="1"/>
          </p:cNvSpPr>
          <p:nvPr>
            <p:ph sz="half" idx="2"/>
          </p:nvPr>
        </p:nvSpPr>
        <p:spPr>
          <a:xfrm>
            <a:off x="4627350" y="1475999"/>
            <a:ext cx="3888000" cy="4860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11"/>
          </p:nvPr>
        </p:nvSpPr>
        <p:spPr/>
        <p:txBody>
          <a:bodyPr/>
          <a:lstStyle/>
          <a:p>
            <a:r>
              <a:rPr lang="nl-NL" dirty="0"/>
              <a:t>CLARIN</a:t>
            </a:r>
          </a:p>
        </p:txBody>
      </p:sp>
      <p:sp>
        <p:nvSpPr>
          <p:cNvPr id="7" name="Slide Number Placeholder 6"/>
          <p:cNvSpPr>
            <a:spLocks noGrp="1"/>
          </p:cNvSpPr>
          <p:nvPr>
            <p:ph type="sldNum" sz="quarter" idx="12"/>
          </p:nvPr>
        </p:nvSpPr>
        <p:spPr/>
        <p:txBody>
          <a:bodyPr/>
          <a:lstStyle/>
          <a:p>
            <a:fld id="{70B9E0CC-5218-4F02-99A8-E56EA2F34919}" type="slidenum">
              <a:rPr lang="bg-BG" smtClean="0"/>
              <a:pPr/>
              <a:t>‹#›</a:t>
            </a:fld>
            <a:endParaRPr lang="bg-BG" dirty="0"/>
          </a:p>
        </p:txBody>
      </p:sp>
      <p:sp>
        <p:nvSpPr>
          <p:cNvPr id="9" name="Picture Placeholder 8"/>
          <p:cNvSpPr>
            <a:spLocks noGrp="1"/>
          </p:cNvSpPr>
          <p:nvPr>
            <p:ph type="pic" sz="quarter" idx="13"/>
          </p:nvPr>
        </p:nvSpPr>
        <p:spPr>
          <a:xfrm>
            <a:off x="628650" y="1475999"/>
            <a:ext cx="3888000" cy="4860000"/>
          </a:xfrm>
          <a:prstGeom prst="rect">
            <a:avLst/>
          </a:prstGeom>
        </p:spPr>
        <p:txBody>
          <a:bodyPr/>
          <a:lstStyle/>
          <a:p>
            <a:r>
              <a:rPr lang="en-US"/>
              <a:t>Click icon to add picture</a:t>
            </a:r>
            <a:endParaRPr lang="nl-NL"/>
          </a:p>
        </p:txBody>
      </p:sp>
    </p:spTree>
    <p:extLst>
      <p:ext uri="{BB962C8B-B14F-4D97-AF65-F5344CB8AC3E}">
        <p14:creationId xmlns:p14="http://schemas.microsoft.com/office/powerpoint/2010/main" val="1583672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Landsc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4" name="Slide Number Placeholder 3"/>
          <p:cNvSpPr>
            <a:spLocks noGrp="1"/>
          </p:cNvSpPr>
          <p:nvPr>
            <p:ph type="sldNum" sz="quarter" idx="11"/>
          </p:nvPr>
        </p:nvSpPr>
        <p:spPr/>
        <p:txBody>
          <a:bodyPr/>
          <a:lstStyle/>
          <a:p>
            <a:fld id="{70B9E0CC-5218-4F02-99A8-E56EA2F34919}" type="slidenum">
              <a:rPr lang="bg-BG" smtClean="0"/>
              <a:pPr/>
              <a:t>‹#›</a:t>
            </a:fld>
            <a:endParaRPr lang="bg-BG" dirty="0"/>
          </a:p>
        </p:txBody>
      </p:sp>
      <p:sp>
        <p:nvSpPr>
          <p:cNvPr id="5" name="Footer Placeholder 4"/>
          <p:cNvSpPr>
            <a:spLocks noGrp="1"/>
          </p:cNvSpPr>
          <p:nvPr>
            <p:ph type="ftr" sz="quarter" idx="12"/>
          </p:nvPr>
        </p:nvSpPr>
        <p:spPr/>
        <p:txBody>
          <a:bodyPr/>
          <a:lstStyle/>
          <a:p>
            <a:r>
              <a:rPr lang="nl-NL" dirty="0"/>
              <a:t>CLARIN</a:t>
            </a:r>
          </a:p>
        </p:txBody>
      </p:sp>
    </p:spTree>
    <p:extLst>
      <p:ext uri="{BB962C8B-B14F-4D97-AF65-F5344CB8AC3E}">
        <p14:creationId xmlns:p14="http://schemas.microsoft.com/office/powerpoint/2010/main" val="15060499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7" name="Rechthoek 6"/>
          <p:cNvSpPr/>
          <p:nvPr/>
        </p:nvSpPr>
        <p:spPr>
          <a:xfrm>
            <a:off x="0" y="6552000"/>
            <a:ext cx="9144000" cy="30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noProof="0">
              <a:latin typeface="Calibri Normaal" charset="0"/>
            </a:endParaRPr>
          </a:p>
        </p:txBody>
      </p:sp>
      <p:sp>
        <p:nvSpPr>
          <p:cNvPr id="8" name="Tijdelijke aanduiding voor titel 7"/>
          <p:cNvSpPr>
            <a:spLocks noGrp="1"/>
          </p:cNvSpPr>
          <p:nvPr>
            <p:ph type="title"/>
          </p:nvPr>
        </p:nvSpPr>
        <p:spPr>
          <a:xfrm>
            <a:off x="628650" y="365125"/>
            <a:ext cx="7886700" cy="1080000"/>
          </a:xfrm>
          <a:prstGeom prst="rect">
            <a:avLst/>
          </a:prstGeom>
        </p:spPr>
        <p:txBody>
          <a:bodyPr vert="horz" lIns="91440" tIns="45720" rIns="91440" bIns="45720" rtlCol="0" anchor="t" anchorCtr="0">
            <a:normAutofit/>
          </a:bodyPr>
          <a:lstStyle/>
          <a:p>
            <a:r>
              <a:rPr lang="nl-NL" noProof="0"/>
              <a:t>Click to edit</a:t>
            </a:r>
            <a:endParaRPr lang="en-GB" noProof="0"/>
          </a:p>
        </p:txBody>
      </p:sp>
      <p:sp>
        <p:nvSpPr>
          <p:cNvPr id="10" name="Slide Number Placeholder 5"/>
          <p:cNvSpPr>
            <a:spLocks noGrp="1"/>
          </p:cNvSpPr>
          <p:nvPr>
            <p:ph type="sldNum" sz="quarter" idx="4"/>
          </p:nvPr>
        </p:nvSpPr>
        <p:spPr>
          <a:xfrm>
            <a:off x="6457950" y="6573187"/>
            <a:ext cx="2057400" cy="269822"/>
          </a:xfrm>
          <a:prstGeom prst="rect">
            <a:avLst/>
          </a:prstGeom>
        </p:spPr>
        <p:txBody>
          <a:bodyPr vert="horz" lIns="91440" tIns="45720" rIns="0" bIns="45720" rtlCol="0" anchor="ctr" anchorCtr="0"/>
          <a:lstStyle>
            <a:lvl1pPr algn="r">
              <a:defRPr sz="1400" b="0" i="0">
                <a:solidFill>
                  <a:schemeClr val="tx1"/>
                </a:solidFill>
                <a:latin typeface="Calibri Normaal" charset="0"/>
                <a:ea typeface="Calibri Normaal" charset="0"/>
                <a:cs typeface="Calibri Normaal" charset="0"/>
              </a:defRPr>
            </a:lvl1pPr>
          </a:lstStyle>
          <a:p>
            <a:fld id="{70B9E0CC-5218-4F02-99A8-E56EA2F34919}" type="slidenum">
              <a:rPr lang="bg-BG" smtClean="0"/>
              <a:pPr/>
              <a:t>‹#›</a:t>
            </a:fld>
            <a:endParaRPr lang="bg-BG"/>
          </a:p>
        </p:txBody>
      </p:sp>
      <p:sp>
        <p:nvSpPr>
          <p:cNvPr id="11" name="Tijdelijke aanduiding voor voettekst 6"/>
          <p:cNvSpPr>
            <a:spLocks noGrp="1"/>
          </p:cNvSpPr>
          <p:nvPr>
            <p:ph type="ftr" sz="quarter" idx="3"/>
          </p:nvPr>
        </p:nvSpPr>
        <p:spPr>
          <a:xfrm>
            <a:off x="628650" y="6573187"/>
            <a:ext cx="5486400" cy="269822"/>
          </a:xfrm>
          <a:prstGeom prst="rect">
            <a:avLst/>
          </a:prstGeom>
        </p:spPr>
        <p:txBody>
          <a:bodyPr vert="horz" lIns="0" tIns="45720" rIns="91440" bIns="45720" rtlCol="0" anchor="ctr" anchorCtr="0"/>
          <a:lstStyle>
            <a:lvl1pPr algn="l">
              <a:defRPr sz="1400" b="0" i="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r>
              <a:rPr lang="nl-NL" dirty="0"/>
              <a:t>CLARIN</a:t>
            </a:r>
          </a:p>
        </p:txBody>
      </p:sp>
      <p:sp>
        <p:nvSpPr>
          <p:cNvPr id="12" name="Rectangle 11"/>
          <p:cNvSpPr/>
          <p:nvPr/>
        </p:nvSpPr>
        <p:spPr>
          <a:xfrm>
            <a:off x="0" y="0"/>
            <a:ext cx="9144000" cy="180000"/>
          </a:xfrm>
          <a:prstGeom prst="rect">
            <a:avLst/>
          </a:prstGeom>
          <a:solidFill>
            <a:schemeClr val="bg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NL" b="0" i="0" noProof="0">
              <a:latin typeface="Calibri Normaal" charset="0"/>
            </a:endParaRPr>
          </a:p>
        </p:txBody>
      </p:sp>
      <p:sp>
        <p:nvSpPr>
          <p:cNvPr id="9" name="Text Placeholder 8"/>
          <p:cNvSpPr>
            <a:spLocks noGrp="1"/>
          </p:cNvSpPr>
          <p:nvPr>
            <p:ph type="body" idx="1"/>
          </p:nvPr>
        </p:nvSpPr>
        <p:spPr>
          <a:xfrm>
            <a:off x="628650" y="1630250"/>
            <a:ext cx="7886700" cy="4867986"/>
          </a:xfrm>
          <a:prstGeom prst="rect">
            <a:avLst/>
          </a:prstGeom>
        </p:spPr>
        <p:txBody>
          <a:bodyPr vert="horz" lIns="91440" tIns="45720" rIns="91440" bIns="45720" rtlCol="0">
            <a:normAutofit/>
          </a:bodyPr>
          <a:lstStyle/>
          <a:p>
            <a:pPr lvl="0"/>
            <a:r>
              <a:rPr lang="nl-NL" noProof="0" dirty="0"/>
              <a:t>Click </a:t>
            </a:r>
            <a:r>
              <a:rPr lang="nl-NL" noProof="0" dirty="0" err="1"/>
              <a:t>to</a:t>
            </a:r>
            <a:r>
              <a:rPr lang="nl-NL" noProof="0" dirty="0"/>
              <a:t> </a:t>
            </a:r>
            <a:r>
              <a:rPr lang="nl-NL" noProof="0" dirty="0" err="1"/>
              <a:t>edit</a:t>
            </a:r>
            <a:endParaRPr lang="nl-NL" noProof="0" dirty="0"/>
          </a:p>
          <a:p>
            <a:pPr lvl="1"/>
            <a:r>
              <a:rPr lang="nl-NL" noProof="0" dirty="0"/>
              <a:t>Second level</a:t>
            </a:r>
          </a:p>
          <a:p>
            <a:pPr lvl="2"/>
            <a:r>
              <a:rPr lang="nl-NL" noProof="0" dirty="0" err="1"/>
              <a:t>Third</a:t>
            </a:r>
            <a:r>
              <a:rPr lang="nl-NL" noProof="0" dirty="0"/>
              <a:t> level</a:t>
            </a:r>
          </a:p>
          <a:p>
            <a:pPr lvl="3"/>
            <a:r>
              <a:rPr lang="nl-NL" noProof="0" dirty="0" err="1"/>
              <a:t>Forth</a:t>
            </a:r>
            <a:r>
              <a:rPr lang="nl-NL" noProof="0" dirty="0"/>
              <a:t> level</a:t>
            </a:r>
          </a:p>
          <a:p>
            <a:pPr lvl="4"/>
            <a:r>
              <a:rPr lang="nl-NL" noProof="0" dirty="0" err="1"/>
              <a:t>Fifth</a:t>
            </a:r>
            <a:r>
              <a:rPr lang="nl-NL" noProof="0" dirty="0"/>
              <a:t> level</a:t>
            </a:r>
            <a:endParaRPr lang="en-GB" noProof="0" dirty="0"/>
          </a:p>
        </p:txBody>
      </p:sp>
    </p:spTree>
    <p:extLst>
      <p:ext uri="{BB962C8B-B14F-4D97-AF65-F5344CB8AC3E}">
        <p14:creationId xmlns:p14="http://schemas.microsoft.com/office/powerpoint/2010/main" val="13506677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4" r:id="rId4"/>
    <p:sldLayoutId id="2147483673" r:id="rId5"/>
  </p:sldLayoutIdLst>
  <p:hf hdr="0" dt="0"/>
  <p:txStyles>
    <p:titleStyle>
      <a:lvl1pPr algn="l" defTabSz="914400" rtl="0" eaLnBrk="1" latinLnBrk="0" hangingPunct="1">
        <a:lnSpc>
          <a:spcPct val="90000"/>
        </a:lnSpc>
        <a:spcBef>
          <a:spcPct val="0"/>
        </a:spcBef>
        <a:buNone/>
        <a:defRPr sz="3200" b="1" i="0" kern="1200" baseline="0">
          <a:solidFill>
            <a:schemeClr val="tx1"/>
          </a:solidFill>
          <a:latin typeface="Calibri" charset="0"/>
          <a:ea typeface="Calibri Vet" charset="0"/>
          <a:cs typeface="Calibri Vet" charset="0"/>
        </a:defRPr>
      </a:lvl1pPr>
    </p:titleStyle>
    <p:bodyStyle>
      <a:lvl1pPr marL="228600" indent="-228600" algn="l" defTabSz="914400" rtl="0" eaLnBrk="1" latinLnBrk="0" hangingPunct="1">
        <a:lnSpc>
          <a:spcPct val="90000"/>
        </a:lnSpc>
        <a:spcBef>
          <a:spcPts val="1000"/>
        </a:spcBef>
        <a:buClr>
          <a:schemeClr val="bg2"/>
        </a:buClr>
        <a:buFont typeface="Arial" panose="020B0604020202020204" pitchFamily="34" charset="0"/>
        <a:buChar char="•"/>
        <a:defRPr sz="2400" b="0" i="0" kern="1200" baseline="0">
          <a:solidFill>
            <a:schemeClr val="tx1"/>
          </a:solidFill>
          <a:latin typeface="Calibri" charset="0"/>
          <a:ea typeface="Calibri Normaal" charset="0"/>
          <a:cs typeface="Calibri Normaal" charset="0"/>
        </a:defRPr>
      </a:lvl1pPr>
      <a:lvl2pPr marL="800100" indent="-342900" algn="l" defTabSz="914400" rtl="0" eaLnBrk="1" latinLnBrk="0" hangingPunct="1">
        <a:lnSpc>
          <a:spcPct val="90000"/>
        </a:lnSpc>
        <a:spcBef>
          <a:spcPts val="500"/>
        </a:spcBef>
        <a:buClr>
          <a:schemeClr val="bg2"/>
        </a:buClr>
        <a:buFont typeface=".AppleSystemUIFont" charset="-120"/>
        <a:buChar char="-"/>
        <a:defRPr sz="2000" b="0" i="0" kern="1200" baseline="0">
          <a:solidFill>
            <a:schemeClr val="tx1"/>
          </a:solidFill>
          <a:latin typeface="Calibri" charset="0"/>
          <a:ea typeface="Calibri Normaal" charset="0"/>
          <a:cs typeface="Calibri Norma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charset="0"/>
          <a:ea typeface="Calibri Normaal" charset="0"/>
          <a:cs typeface="Calibri Norma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baseline="0">
          <a:solidFill>
            <a:schemeClr val="tx1"/>
          </a:solidFill>
          <a:latin typeface="Calibri" charset="0"/>
          <a:ea typeface="Calibri Normaal" charset="0"/>
          <a:cs typeface="Calibri Norma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Calibri" charset="0"/>
          <a:ea typeface="Calibri Normaal" charset="0"/>
          <a:cs typeface="Calibri Norma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www.clarin.eu/"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clarin.eu/content/component-metadat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training.parthenos-project.eu/"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080/19386389.2013.778728" TargetMode="External"/><Relationship Id="rId7" Type="http://schemas.openxmlformats.org/officeDocument/2006/relationships/image" Target="../media/image14.tiff"/><Relationship Id="rId2" Type="http://schemas.openxmlformats.org/officeDocument/2006/relationships/hyperlink" Target="http://schema.politicalmashup.nl/schemas.html" TargetMode="External"/><Relationship Id="rId1" Type="http://schemas.openxmlformats.org/officeDocument/2006/relationships/slideLayout" Target="../slideLayouts/slideLayout2.xml"/><Relationship Id="rId6" Type="http://schemas.openxmlformats.org/officeDocument/2006/relationships/image" Target="../media/image13.tiff"/><Relationship Id="rId5" Type="http://schemas.openxmlformats.org/officeDocument/2006/relationships/hyperlink" Target="http://www.tei-c.org/" TargetMode="External"/><Relationship Id="rId4" Type="http://schemas.openxmlformats.org/officeDocument/2006/relationships/hyperlink" Target="http://www.akomantoso.org/"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clarin.eu/resource-families/parliamentary-corpora"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4.tiff"/><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27.xml.rels><?xml version="1.0" encoding="UTF-8" standalone="yes"?>
<Relationships xmlns="http://schemas.openxmlformats.org/package/2006/relationships"><Relationship Id="rId2" Type="http://schemas.openxmlformats.org/officeDocument/2006/relationships/hyperlink" Target="http://politicalmashup.n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talkofeurope.eu/creative-camp-1/abstracts/#visualising" TargetMode="External"/><Relationship Id="rId2" Type="http://schemas.openxmlformats.org/officeDocument/2006/relationships/hyperlink" Target="http://linkedpolitics.ops.few.vu.nl/sparql/" TargetMode="External"/><Relationship Id="rId1" Type="http://schemas.openxmlformats.org/officeDocument/2006/relationships/slideLayout" Target="../slideLayouts/slideLayout2.xml"/><Relationship Id="rId4" Type="http://schemas.openxmlformats.org/officeDocument/2006/relationships/hyperlink" Target="http://www.talkofeurope.eu/creativecamp2/abstracts/#Hackin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clarin.eu/event/2017/clarin-plus-workshop-working-parliamentary-records" TargetMode="External"/><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www.clarin.eu/event/2019/parlaformat-workshop" TargetMode="External"/><Relationship Id="rId4" Type="http://schemas.openxmlformats.org/officeDocument/2006/relationships/hyperlink" Target="https://www.clarin.eu/ParlaCLAR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41463"/>
            <a:ext cx="9144000" cy="2644491"/>
          </a:xfrm>
        </p:spPr>
        <p:txBody>
          <a:bodyPr>
            <a:normAutofit/>
          </a:bodyPr>
          <a:lstStyle/>
          <a:p>
            <a:pPr algn="ctr"/>
            <a:r>
              <a:rPr lang="sl-SI" sz="3700" b="1" dirty="0"/>
              <a:t>Finding, using and contributing research data through Research Infrastructures:</a:t>
            </a:r>
            <a:br>
              <a:rPr lang="sl-SI" sz="3700" b="1" dirty="0"/>
            </a:br>
            <a:r>
              <a:rPr lang="sl-SI" sz="3700" b="1" dirty="0"/>
              <a:t>The case of Parliamentary Data</a:t>
            </a:r>
            <a:endParaRPr lang="en-GB" sz="3700" dirty="0"/>
          </a:p>
        </p:txBody>
      </p:sp>
      <p:sp>
        <p:nvSpPr>
          <p:cNvPr id="3" name="Rectangle 2"/>
          <p:cNvSpPr/>
          <p:nvPr/>
        </p:nvSpPr>
        <p:spPr>
          <a:xfrm>
            <a:off x="2376722" y="3995378"/>
            <a:ext cx="6090644" cy="2092881"/>
          </a:xfrm>
          <a:prstGeom prst="rect">
            <a:avLst/>
          </a:prstGeom>
        </p:spPr>
        <p:txBody>
          <a:bodyPr wrap="square">
            <a:spAutoFit/>
          </a:bodyPr>
          <a:lstStyle/>
          <a:p>
            <a:pPr algn="r"/>
            <a:r>
              <a:rPr lang="en-GB" sz="3000" dirty="0">
                <a:solidFill>
                  <a:schemeClr val="tx2"/>
                </a:solidFill>
                <a:latin typeface="Calibri" charset="0"/>
                <a:ea typeface="Calibri Normaal" charset="0"/>
                <a:cs typeface="Calibri Normaal" charset="0"/>
              </a:rPr>
              <a:t>Darja Fišer</a:t>
            </a:r>
            <a:br>
              <a:rPr lang="en-GB" sz="3000" dirty="0">
                <a:solidFill>
                  <a:schemeClr val="tx2"/>
                </a:solidFill>
                <a:latin typeface="Calibri" charset="0"/>
                <a:ea typeface="Calibri Normaal" charset="0"/>
                <a:cs typeface="Calibri Normaal" charset="0"/>
              </a:rPr>
            </a:br>
            <a:r>
              <a:rPr lang="en-GB" sz="3000" dirty="0">
                <a:solidFill>
                  <a:schemeClr val="tx2"/>
                </a:solidFill>
                <a:latin typeface="Calibri" charset="0"/>
                <a:ea typeface="Calibri Normaal" charset="0"/>
                <a:cs typeface="Calibri Normaal" charset="0"/>
              </a:rPr>
              <a:t>#</a:t>
            </a:r>
            <a:r>
              <a:rPr lang="sl-SI" sz="3000" dirty="0">
                <a:solidFill>
                  <a:schemeClr val="tx2"/>
                </a:solidFill>
                <a:latin typeface="Calibri" charset="0"/>
                <a:ea typeface="Calibri Normaal" charset="0"/>
                <a:cs typeface="Calibri Normaal" charset="0"/>
              </a:rPr>
              <a:t>LorentzWorkshop</a:t>
            </a:r>
            <a:br>
              <a:rPr lang="en-GB" sz="3000" dirty="0">
                <a:solidFill>
                  <a:schemeClr val="tx2"/>
                </a:solidFill>
                <a:latin typeface="Calibri" charset="0"/>
                <a:ea typeface="Calibri Normaal" charset="0"/>
                <a:cs typeface="Calibri Normaal" charset="0"/>
              </a:rPr>
            </a:br>
            <a:r>
              <a:rPr lang="sl-SI" sz="3000" dirty="0">
                <a:solidFill>
                  <a:schemeClr val="tx2"/>
                </a:solidFill>
                <a:latin typeface="Calibri" charset="0"/>
                <a:ea typeface="Calibri Normaal" charset="0"/>
                <a:cs typeface="Calibri Normaal" charset="0"/>
              </a:rPr>
              <a:t>Leiden</a:t>
            </a:r>
            <a:r>
              <a:rPr lang="en-GB" sz="3000" dirty="0">
                <a:solidFill>
                  <a:schemeClr val="tx2"/>
                </a:solidFill>
                <a:latin typeface="Calibri" charset="0"/>
                <a:ea typeface="Calibri Normaal" charset="0"/>
                <a:cs typeface="Calibri Normaal" charset="0"/>
              </a:rPr>
              <a:t>, </a:t>
            </a:r>
            <a:r>
              <a:rPr lang="sl-SI" sz="3000" dirty="0">
                <a:solidFill>
                  <a:schemeClr val="tx2"/>
                </a:solidFill>
                <a:latin typeface="Calibri" charset="0"/>
                <a:ea typeface="Calibri Normaal" charset="0"/>
                <a:cs typeface="Calibri Normaal" charset="0"/>
              </a:rPr>
              <a:t>1 July 2019</a:t>
            </a:r>
            <a:endParaRPr lang="en-GB" sz="3000" dirty="0">
              <a:solidFill>
                <a:schemeClr val="tx2"/>
              </a:solidFill>
              <a:latin typeface="Calibri" charset="0"/>
              <a:ea typeface="Calibri Normaal" charset="0"/>
              <a:cs typeface="Calibri Normaal" charset="0"/>
            </a:endParaRPr>
          </a:p>
          <a:p>
            <a:pPr algn="r"/>
            <a:r>
              <a:rPr lang="en-GB" sz="2000" dirty="0">
                <a:solidFill>
                  <a:schemeClr val="tx2"/>
                </a:solidFill>
                <a:latin typeface="Calibri" charset="0"/>
                <a:ea typeface="Calibri Normaal" charset="0"/>
                <a:cs typeface="Calibri Normaal" charset="0"/>
              </a:rPr>
              <a:t>CC-BY 4.0</a:t>
            </a:r>
            <a:r>
              <a:rPr lang="en-GB" sz="4000" dirty="0">
                <a:solidFill>
                  <a:schemeClr val="tx2"/>
                </a:solidFill>
                <a:latin typeface="Calibri" charset="0"/>
                <a:ea typeface="Calibri Normaal" charset="0"/>
                <a:cs typeface="Calibri Normaal" charset="0"/>
              </a:rPr>
              <a:t> </a:t>
            </a:r>
            <a:endParaRPr lang="en-US" sz="4000" dirty="0">
              <a:solidFill>
                <a:schemeClr val="tx2"/>
              </a:solidFill>
              <a:latin typeface="Calibri" charset="0"/>
              <a:ea typeface="Calibri Normaal" charset="0"/>
              <a:cs typeface="Calibri Normaal" charset="0"/>
            </a:endParaRPr>
          </a:p>
        </p:txBody>
      </p:sp>
      <p:pic>
        <p:nvPicPr>
          <p:cNvPr id="4" name="Picture 3"/>
          <p:cNvPicPr>
            <a:picLocks noChangeAspect="1"/>
          </p:cNvPicPr>
          <p:nvPr/>
        </p:nvPicPr>
        <p:blipFill>
          <a:blip r:embed="rId3"/>
          <a:stretch>
            <a:fillRect/>
          </a:stretch>
        </p:blipFill>
        <p:spPr>
          <a:xfrm>
            <a:off x="0" y="253274"/>
            <a:ext cx="9144000" cy="1303520"/>
          </a:xfrm>
          <a:prstGeom prst="rect">
            <a:avLst/>
          </a:prstGeom>
        </p:spPr>
      </p:pic>
      <p:pic>
        <p:nvPicPr>
          <p:cNvPr id="5" name="Picture 4">
            <a:extLst>
              <a:ext uri="{FF2B5EF4-FFF2-40B4-BE49-F238E27FC236}">
                <a16:creationId xmlns:a16="http://schemas.microsoft.com/office/drawing/2014/main" id="{3169C337-5529-0F48-AF36-840889E86F92}"/>
              </a:ext>
            </a:extLst>
          </p:cNvPr>
          <p:cNvPicPr>
            <a:picLocks noChangeAspect="1"/>
          </p:cNvPicPr>
          <p:nvPr/>
        </p:nvPicPr>
        <p:blipFill>
          <a:blip r:embed="rId4"/>
          <a:stretch>
            <a:fillRect/>
          </a:stretch>
        </p:blipFill>
        <p:spPr>
          <a:xfrm>
            <a:off x="1511016" y="6160609"/>
            <a:ext cx="1930827" cy="361109"/>
          </a:xfrm>
          <a:prstGeom prst="rect">
            <a:avLst/>
          </a:prstGeom>
        </p:spPr>
      </p:pic>
    </p:spTree>
    <p:extLst>
      <p:ext uri="{BB962C8B-B14F-4D97-AF65-F5344CB8AC3E}">
        <p14:creationId xmlns:p14="http://schemas.microsoft.com/office/powerpoint/2010/main" val="102605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8729" y="1135063"/>
            <a:ext cx="8210322" cy="2644491"/>
          </a:xfrm>
        </p:spPr>
        <p:txBody>
          <a:bodyPr>
            <a:normAutofit/>
          </a:bodyPr>
          <a:lstStyle/>
          <a:p>
            <a:pPr algn="ctr"/>
            <a:r>
              <a:rPr lang="en-GB" sz="4000" b="1" dirty="0"/>
              <a:t>Intro to CLARIN</a:t>
            </a:r>
            <a:br>
              <a:rPr lang="en-GB" sz="4000" b="1" dirty="0"/>
            </a:br>
            <a:r>
              <a:rPr lang="en-GB" sz="4000" b="1" dirty="0">
                <a:hlinkClick r:id="rId3"/>
              </a:rPr>
              <a:t>https://www.clarin.eu</a:t>
            </a:r>
            <a:r>
              <a:rPr lang="en-GB" sz="4000" b="1" dirty="0"/>
              <a:t> </a:t>
            </a:r>
            <a:endParaRPr lang="en-GB" dirty="0"/>
          </a:p>
        </p:txBody>
      </p:sp>
    </p:spTree>
    <p:extLst>
      <p:ext uri="{BB962C8B-B14F-4D97-AF65-F5344CB8AC3E}">
        <p14:creationId xmlns:p14="http://schemas.microsoft.com/office/powerpoint/2010/main" val="3504062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9249" y="339381"/>
            <a:ext cx="7739502" cy="1079500"/>
          </a:xfrm>
        </p:spPr>
        <p:txBody>
          <a:bodyPr/>
          <a:lstStyle/>
          <a:p>
            <a:r>
              <a:rPr lang="da-DK" dirty="0"/>
              <a:t>CLARIN in </a:t>
            </a:r>
            <a:r>
              <a:rPr lang="da-DK" dirty="0" err="1"/>
              <a:t>five</a:t>
            </a:r>
            <a:r>
              <a:rPr lang="da-DK" dirty="0"/>
              <a:t> bullets</a:t>
            </a:r>
          </a:p>
        </p:txBody>
      </p:sp>
      <p:sp>
        <p:nvSpPr>
          <p:cNvPr id="3" name="Pladsholder til indhold 2"/>
          <p:cNvSpPr>
            <a:spLocks noGrp="1"/>
          </p:cNvSpPr>
          <p:nvPr>
            <p:ph idx="1"/>
          </p:nvPr>
        </p:nvSpPr>
        <p:spPr/>
        <p:txBody>
          <a:bodyPr/>
          <a:lstStyle/>
          <a:p>
            <a:endParaRPr lang="en-US" dirty="0"/>
          </a:p>
          <a:p>
            <a:r>
              <a:rPr lang="en-US" b="1" dirty="0"/>
              <a:t>CLARIN</a:t>
            </a:r>
            <a:r>
              <a:rPr lang="en-US" dirty="0"/>
              <a:t> is the </a:t>
            </a:r>
            <a:r>
              <a:rPr lang="en-US" b="1" dirty="0"/>
              <a:t>C</a:t>
            </a:r>
            <a:r>
              <a:rPr lang="en-US" dirty="0"/>
              <a:t>ommon </a:t>
            </a:r>
            <a:r>
              <a:rPr lang="en-US" b="1" dirty="0"/>
              <a:t>L</a:t>
            </a:r>
            <a:r>
              <a:rPr lang="en-US" dirty="0"/>
              <a:t>anguage </a:t>
            </a:r>
            <a:r>
              <a:rPr lang="en-US" b="1" dirty="0"/>
              <a:t>R</a:t>
            </a:r>
            <a:r>
              <a:rPr lang="en-US" dirty="0"/>
              <a:t>esources and </a:t>
            </a:r>
            <a:r>
              <a:rPr lang="en-US" b="1" dirty="0"/>
              <a:t>T</a:t>
            </a:r>
            <a:r>
              <a:rPr lang="en-US" dirty="0"/>
              <a:t>echnology </a:t>
            </a:r>
            <a:r>
              <a:rPr lang="en-US" b="1" dirty="0"/>
              <a:t>I</a:t>
            </a:r>
            <a:r>
              <a:rPr lang="en-US" dirty="0"/>
              <a:t>nfrastructure </a:t>
            </a:r>
          </a:p>
          <a:p>
            <a:r>
              <a:rPr lang="en-US" dirty="0"/>
              <a:t>that provides easy and sustainable access for scholars in the </a:t>
            </a:r>
            <a:r>
              <a:rPr lang="en-US" b="1" dirty="0"/>
              <a:t>humanities and social sciences</a:t>
            </a:r>
            <a:r>
              <a:rPr lang="sl-SI" b="1"/>
              <a:t> </a:t>
            </a:r>
            <a:endParaRPr lang="en-US" dirty="0"/>
          </a:p>
          <a:p>
            <a:r>
              <a:rPr lang="en-US" dirty="0"/>
              <a:t>to </a:t>
            </a:r>
            <a:r>
              <a:rPr lang="en-US" b="1" dirty="0"/>
              <a:t>digital language data</a:t>
            </a:r>
            <a:r>
              <a:rPr lang="en-US" dirty="0"/>
              <a:t> in written, spoken, video or multimodal form </a:t>
            </a:r>
          </a:p>
          <a:p>
            <a:r>
              <a:rPr lang="en-US" dirty="0"/>
              <a:t>and </a:t>
            </a:r>
            <a:r>
              <a:rPr lang="en-US" b="1" dirty="0"/>
              <a:t>advanced tools</a:t>
            </a:r>
            <a:r>
              <a:rPr lang="en-US" dirty="0"/>
              <a:t> to discover, explore, exploit, annotate, </a:t>
            </a:r>
            <a:r>
              <a:rPr lang="en-US" dirty="0" err="1"/>
              <a:t>analyse</a:t>
            </a:r>
            <a:r>
              <a:rPr lang="en-US" dirty="0"/>
              <a:t> or combine them, wherever they are located</a:t>
            </a:r>
          </a:p>
          <a:p>
            <a:r>
              <a:rPr lang="en-US" dirty="0"/>
              <a:t>through a </a:t>
            </a:r>
            <a:r>
              <a:rPr lang="en-US" b="1" dirty="0"/>
              <a:t>single sign-on </a:t>
            </a:r>
            <a:r>
              <a:rPr lang="en-US" dirty="0"/>
              <a:t>online environment</a:t>
            </a:r>
          </a:p>
          <a:p>
            <a:pPr marL="0" indent="0">
              <a:buNone/>
            </a:pPr>
            <a:endParaRPr lang="en-US" dirty="0"/>
          </a:p>
          <a:p>
            <a:endParaRPr lang="da-DK" dirty="0"/>
          </a:p>
        </p:txBody>
      </p:sp>
      <p:sp>
        <p:nvSpPr>
          <p:cNvPr id="5" name="Slide Number Placeholder 4"/>
          <p:cNvSpPr>
            <a:spLocks noGrp="1"/>
          </p:cNvSpPr>
          <p:nvPr>
            <p:ph type="sldNum" sz="quarter" idx="12"/>
          </p:nvPr>
        </p:nvSpPr>
        <p:spPr/>
        <p:txBody>
          <a:bodyPr/>
          <a:lstStyle/>
          <a:p>
            <a:fld id="{70B9E0CC-5218-4F02-99A8-E56EA2F34919}" type="slidenum">
              <a:rPr lang="bg-BG" smtClean="0"/>
              <a:pPr/>
              <a:t>3</a:t>
            </a:fld>
            <a:endParaRPr lang="bg-BG" dirty="0"/>
          </a:p>
        </p:txBody>
      </p:sp>
    </p:spTree>
    <p:extLst>
      <p:ext uri="{BB962C8B-B14F-4D97-AF65-F5344CB8AC3E}">
        <p14:creationId xmlns:p14="http://schemas.microsoft.com/office/powerpoint/2010/main" val="749741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2046" y="482600"/>
            <a:ext cx="8200052" cy="1079500"/>
          </a:xfrm>
        </p:spPr>
        <p:txBody>
          <a:bodyPr/>
          <a:lstStyle/>
          <a:p>
            <a:r>
              <a:rPr lang="da-DK" dirty="0"/>
              <a:t>CLARIN data types and </a:t>
            </a:r>
            <a:r>
              <a:rPr lang="da-DK" dirty="0" err="1"/>
              <a:t>user</a:t>
            </a:r>
            <a:r>
              <a:rPr lang="da-DK" dirty="0"/>
              <a:t> </a:t>
            </a:r>
            <a:r>
              <a:rPr lang="da-DK" dirty="0" err="1"/>
              <a:t>communities</a:t>
            </a:r>
            <a:r>
              <a:rPr lang="da-DK" dirty="0"/>
              <a:t> </a:t>
            </a:r>
          </a:p>
        </p:txBody>
      </p:sp>
      <p:sp>
        <p:nvSpPr>
          <p:cNvPr id="3" name="Pladsholder til indhold 2"/>
          <p:cNvSpPr>
            <a:spLocks noGrp="1"/>
          </p:cNvSpPr>
          <p:nvPr>
            <p:ph idx="1"/>
          </p:nvPr>
        </p:nvSpPr>
        <p:spPr>
          <a:xfrm>
            <a:off x="308771" y="1438265"/>
            <a:ext cx="3682272" cy="4835793"/>
          </a:xfrm>
        </p:spPr>
        <p:style>
          <a:lnRef idx="0">
            <a:schemeClr val="accent1"/>
          </a:lnRef>
          <a:fillRef idx="3">
            <a:schemeClr val="accent1"/>
          </a:fillRef>
          <a:effectRef idx="3">
            <a:schemeClr val="accent1"/>
          </a:effectRef>
          <a:fontRef idx="minor">
            <a:schemeClr val="lt1"/>
          </a:fontRef>
        </p:style>
        <p:txBody>
          <a:bodyPr>
            <a:normAutofit/>
          </a:bodyPr>
          <a:lstStyle/>
          <a:p>
            <a:r>
              <a:rPr lang="nl-NL" dirty="0" err="1">
                <a:solidFill>
                  <a:srgbClr val="000000"/>
                </a:solidFill>
              </a:rPr>
              <a:t>Newspaper</a:t>
            </a:r>
            <a:r>
              <a:rPr lang="nl-NL" dirty="0">
                <a:solidFill>
                  <a:srgbClr val="000000"/>
                </a:solidFill>
              </a:rPr>
              <a:t> </a:t>
            </a:r>
            <a:r>
              <a:rPr lang="nl-NL" dirty="0" err="1">
                <a:solidFill>
                  <a:srgbClr val="000000"/>
                </a:solidFill>
              </a:rPr>
              <a:t>archives</a:t>
            </a:r>
            <a:endParaRPr lang="nl-NL" dirty="0">
              <a:solidFill>
                <a:srgbClr val="000000"/>
              </a:solidFill>
            </a:endParaRPr>
          </a:p>
          <a:p>
            <a:r>
              <a:rPr lang="nl-NL" dirty="0" err="1">
                <a:solidFill>
                  <a:srgbClr val="000000"/>
                </a:solidFill>
              </a:rPr>
              <a:t>Literary</a:t>
            </a:r>
            <a:r>
              <a:rPr lang="nl-NL" dirty="0">
                <a:solidFill>
                  <a:srgbClr val="000000"/>
                </a:solidFill>
              </a:rPr>
              <a:t> </a:t>
            </a:r>
            <a:r>
              <a:rPr lang="nl-NL" dirty="0" err="1">
                <a:solidFill>
                  <a:srgbClr val="000000"/>
                </a:solidFill>
              </a:rPr>
              <a:t>texts</a:t>
            </a:r>
            <a:endParaRPr lang="en-US" dirty="0">
              <a:solidFill>
                <a:srgbClr val="000000"/>
              </a:solidFill>
            </a:endParaRPr>
          </a:p>
          <a:p>
            <a:r>
              <a:rPr lang="en-US" dirty="0">
                <a:solidFill>
                  <a:srgbClr val="000000"/>
                </a:solidFill>
              </a:rPr>
              <a:t>Parliamentary records</a:t>
            </a:r>
          </a:p>
          <a:p>
            <a:r>
              <a:rPr lang="nl-NL" dirty="0" err="1">
                <a:solidFill>
                  <a:srgbClr val="000000"/>
                </a:solidFill>
              </a:rPr>
              <a:t>Literary</a:t>
            </a:r>
            <a:r>
              <a:rPr lang="nl-NL" dirty="0">
                <a:solidFill>
                  <a:srgbClr val="000000"/>
                </a:solidFill>
              </a:rPr>
              <a:t> </a:t>
            </a:r>
            <a:r>
              <a:rPr lang="nl-NL" dirty="0" err="1">
                <a:solidFill>
                  <a:srgbClr val="000000"/>
                </a:solidFill>
              </a:rPr>
              <a:t>texts</a:t>
            </a:r>
            <a:endParaRPr lang="nl-NL" dirty="0">
              <a:solidFill>
                <a:srgbClr val="000000"/>
              </a:solidFill>
            </a:endParaRPr>
          </a:p>
          <a:p>
            <a:r>
              <a:rPr lang="nl-NL" dirty="0" err="1">
                <a:solidFill>
                  <a:srgbClr val="000000"/>
                </a:solidFill>
              </a:rPr>
              <a:t>Historical</a:t>
            </a:r>
            <a:r>
              <a:rPr lang="nl-NL" dirty="0">
                <a:solidFill>
                  <a:srgbClr val="000000"/>
                </a:solidFill>
              </a:rPr>
              <a:t> letters</a:t>
            </a:r>
          </a:p>
          <a:p>
            <a:r>
              <a:rPr lang="nl-NL" dirty="0">
                <a:solidFill>
                  <a:srgbClr val="000000"/>
                </a:solidFill>
              </a:rPr>
              <a:t>Broadcast </a:t>
            </a:r>
            <a:r>
              <a:rPr lang="nl-NL" dirty="0" err="1">
                <a:solidFill>
                  <a:srgbClr val="000000"/>
                </a:solidFill>
              </a:rPr>
              <a:t>archives</a:t>
            </a:r>
            <a:endParaRPr lang="nl-NL" dirty="0">
              <a:solidFill>
                <a:srgbClr val="000000"/>
              </a:solidFill>
            </a:endParaRPr>
          </a:p>
          <a:p>
            <a:r>
              <a:rPr lang="nl-NL" dirty="0" err="1">
                <a:solidFill>
                  <a:srgbClr val="000000"/>
                </a:solidFill>
              </a:rPr>
              <a:t>Oral</a:t>
            </a:r>
            <a:r>
              <a:rPr lang="nl-NL" dirty="0">
                <a:solidFill>
                  <a:srgbClr val="000000"/>
                </a:solidFill>
              </a:rPr>
              <a:t> </a:t>
            </a:r>
            <a:r>
              <a:rPr lang="nl-NL" dirty="0" err="1">
                <a:solidFill>
                  <a:srgbClr val="000000"/>
                </a:solidFill>
              </a:rPr>
              <a:t>History</a:t>
            </a:r>
            <a:r>
              <a:rPr lang="nl-NL" dirty="0">
                <a:solidFill>
                  <a:srgbClr val="000000"/>
                </a:solidFill>
              </a:rPr>
              <a:t> data</a:t>
            </a:r>
            <a:endParaRPr lang="en-US" dirty="0">
              <a:solidFill>
                <a:srgbClr val="000000"/>
              </a:solidFill>
            </a:endParaRPr>
          </a:p>
          <a:p>
            <a:r>
              <a:rPr lang="nl-NL" dirty="0">
                <a:solidFill>
                  <a:srgbClr val="000000"/>
                </a:solidFill>
              </a:rPr>
              <a:t>Social Media data</a:t>
            </a:r>
            <a:endParaRPr lang="sl-SI" dirty="0">
              <a:solidFill>
                <a:srgbClr val="000000"/>
              </a:solidFill>
            </a:endParaRPr>
          </a:p>
          <a:p>
            <a:r>
              <a:rPr lang="sl-SI" dirty="0">
                <a:solidFill>
                  <a:srgbClr val="000000"/>
                </a:solidFill>
              </a:rPr>
              <a:t>L-2 </a:t>
            </a:r>
            <a:r>
              <a:rPr lang="sl-SI" dirty="0" err="1">
                <a:solidFill>
                  <a:srgbClr val="000000"/>
                </a:solidFill>
              </a:rPr>
              <a:t>Learner</a:t>
            </a:r>
            <a:r>
              <a:rPr lang="sl-SI" dirty="0">
                <a:solidFill>
                  <a:srgbClr val="000000"/>
                </a:solidFill>
              </a:rPr>
              <a:t> </a:t>
            </a:r>
            <a:r>
              <a:rPr lang="sl-SI" dirty="0" err="1">
                <a:solidFill>
                  <a:srgbClr val="000000"/>
                </a:solidFill>
              </a:rPr>
              <a:t>Resources</a:t>
            </a:r>
            <a:endParaRPr lang="nl-NL" dirty="0">
              <a:solidFill>
                <a:srgbClr val="000000"/>
              </a:solidFill>
            </a:endParaRPr>
          </a:p>
          <a:p>
            <a:pPr marL="0" indent="0">
              <a:buNone/>
            </a:pPr>
            <a:endParaRPr lang="nl-NL" dirty="0">
              <a:solidFill>
                <a:srgbClr val="000000"/>
              </a:solidFill>
            </a:endParaRPr>
          </a:p>
          <a:p>
            <a:endParaRPr lang="en-US" dirty="0">
              <a:solidFill>
                <a:srgbClr val="000000"/>
              </a:solidFill>
            </a:endParaRPr>
          </a:p>
          <a:p>
            <a:pPr marL="0" indent="0">
              <a:buNone/>
            </a:pPr>
            <a:endParaRPr lang="nl-NL" dirty="0">
              <a:solidFill>
                <a:srgbClr val="000000"/>
              </a:solidFill>
            </a:endParaRPr>
          </a:p>
          <a:p>
            <a:pPr marL="0" indent="0">
              <a:buNone/>
            </a:pPr>
            <a:endParaRPr lang="nl-NL" dirty="0">
              <a:solidFill>
                <a:srgbClr val="000000"/>
              </a:solidFill>
            </a:endParaRPr>
          </a:p>
          <a:p>
            <a:pPr marL="0" indent="0">
              <a:buNone/>
            </a:pPr>
            <a:endParaRPr lang="en-US" dirty="0">
              <a:solidFill>
                <a:srgbClr val="000000"/>
              </a:solidFill>
            </a:endParaRPr>
          </a:p>
          <a:p>
            <a:endParaRPr lang="da-DK" dirty="0">
              <a:solidFill>
                <a:srgbClr val="000000"/>
              </a:solidFill>
            </a:endParaRPr>
          </a:p>
        </p:txBody>
      </p:sp>
      <p:sp>
        <p:nvSpPr>
          <p:cNvPr id="5" name="Slide Number Placeholder 4"/>
          <p:cNvSpPr>
            <a:spLocks noGrp="1"/>
          </p:cNvSpPr>
          <p:nvPr>
            <p:ph type="sldNum" sz="quarter" idx="12"/>
          </p:nvPr>
        </p:nvSpPr>
        <p:spPr/>
        <p:txBody>
          <a:bodyPr/>
          <a:lstStyle/>
          <a:p>
            <a:fld id="{70B9E0CC-5218-4F02-99A8-E56EA2F34919}" type="slidenum">
              <a:rPr lang="bg-BG" smtClean="0"/>
              <a:pPr/>
              <a:t>4</a:t>
            </a:fld>
            <a:endParaRPr lang="bg-BG" dirty="0"/>
          </a:p>
        </p:txBody>
      </p:sp>
      <p:sp>
        <p:nvSpPr>
          <p:cNvPr id="6" name="Content Placeholder 2"/>
          <p:cNvSpPr txBox="1">
            <a:spLocks/>
          </p:cNvSpPr>
          <p:nvPr/>
        </p:nvSpPr>
        <p:spPr>
          <a:xfrm>
            <a:off x="4520962" y="1445764"/>
            <a:ext cx="4233683" cy="4828295"/>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Clr>
                <a:schemeClr val="bg2"/>
              </a:buClr>
              <a:buFont typeface="Arial" panose="020B0604020202020204" pitchFamily="34" charset="0"/>
              <a:buChar char="•"/>
              <a:defRPr sz="2400" b="0" i="0" kern="1200" baseline="0">
                <a:solidFill>
                  <a:schemeClr val="tx1"/>
                </a:solidFill>
                <a:latin typeface="Calibri" charset="0"/>
                <a:ea typeface="Calibri Normaal" charset="0"/>
                <a:cs typeface="Calibri Normaal" charset="0"/>
              </a:defRPr>
            </a:lvl1pPr>
            <a:lvl2pPr marL="800100" indent="-342900" algn="l" defTabSz="914400" rtl="0" eaLnBrk="1" latinLnBrk="0" hangingPunct="1">
              <a:lnSpc>
                <a:spcPct val="90000"/>
              </a:lnSpc>
              <a:spcBef>
                <a:spcPts val="500"/>
              </a:spcBef>
              <a:buClr>
                <a:schemeClr val="bg2"/>
              </a:buClr>
              <a:buFont typeface=".AppleSystemUIFont" charset="-120"/>
              <a:buChar char="-"/>
              <a:defRPr sz="2000" b="0" i="0" kern="1200" baseline="0">
                <a:solidFill>
                  <a:schemeClr val="tx1"/>
                </a:solidFill>
                <a:latin typeface="Calibri" charset="0"/>
                <a:ea typeface="Calibri Normaal" charset="0"/>
                <a:cs typeface="Calibri Norma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charset="0"/>
                <a:ea typeface="Calibri Normaal" charset="0"/>
                <a:cs typeface="Calibri Norma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baseline="0">
                <a:solidFill>
                  <a:schemeClr val="tx1"/>
                </a:solidFill>
                <a:latin typeface="Calibri" charset="0"/>
                <a:ea typeface="Calibri Normaal" charset="0"/>
                <a:cs typeface="Calibri Norma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Calibri" charset="0"/>
                <a:ea typeface="Calibri Normaal" charset="0"/>
                <a:cs typeface="Calibri Norma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Digital humanities</a:t>
            </a:r>
          </a:p>
          <a:p>
            <a:r>
              <a:rPr lang="en-US" dirty="0"/>
              <a:t>Linguistics and Philology</a:t>
            </a:r>
          </a:p>
          <a:p>
            <a:r>
              <a:rPr lang="en-US" dirty="0"/>
              <a:t>Translation and Lexicography</a:t>
            </a:r>
          </a:p>
          <a:p>
            <a:r>
              <a:rPr lang="en-US" dirty="0"/>
              <a:t>Literary Studies</a:t>
            </a:r>
          </a:p>
          <a:p>
            <a:r>
              <a:rPr lang="en-US" dirty="0"/>
              <a:t>History</a:t>
            </a:r>
          </a:p>
          <a:p>
            <a:r>
              <a:rPr lang="en-US" dirty="0"/>
              <a:t>Political and Social Sciences</a:t>
            </a:r>
          </a:p>
          <a:p>
            <a:r>
              <a:rPr lang="en-US" dirty="0"/>
              <a:t>Media Studies</a:t>
            </a:r>
          </a:p>
          <a:p>
            <a:r>
              <a:rPr lang="en-US" dirty="0"/>
              <a:t>Culture, Folklore, Anthropology</a:t>
            </a:r>
          </a:p>
          <a:p>
            <a:r>
              <a:rPr lang="en-US" dirty="0"/>
              <a:t>Speech therapy</a:t>
            </a:r>
          </a:p>
          <a:p>
            <a:r>
              <a:rPr lang="en-US" dirty="0"/>
              <a:t>Teachers</a:t>
            </a:r>
          </a:p>
          <a:p>
            <a:r>
              <a:rPr lang="en-US" dirty="0"/>
              <a:t>General Public</a:t>
            </a:r>
          </a:p>
        </p:txBody>
      </p:sp>
    </p:spTree>
    <p:extLst>
      <p:ext uri="{BB962C8B-B14F-4D97-AF65-F5344CB8AC3E}">
        <p14:creationId xmlns:p14="http://schemas.microsoft.com/office/powerpoint/2010/main" val="3642424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0B9E0CC-5218-4F02-99A8-E56EA2F34919}" type="slidenum">
              <a:rPr lang="bg-BG" smtClean="0"/>
              <a:pPr/>
              <a:t>5</a:t>
            </a:fld>
            <a:endParaRPr lang="bg-BG" dirty="0"/>
          </a:p>
        </p:txBody>
      </p:sp>
      <p:sp>
        <p:nvSpPr>
          <p:cNvPr id="8" name="Titel 1"/>
          <p:cNvSpPr>
            <a:spLocks noGrp="1"/>
          </p:cNvSpPr>
          <p:nvPr>
            <p:ph type="title"/>
          </p:nvPr>
        </p:nvSpPr>
        <p:spPr>
          <a:xfrm>
            <a:off x="522046" y="361654"/>
            <a:ext cx="8200052" cy="1079500"/>
          </a:xfrm>
        </p:spPr>
        <p:txBody>
          <a:bodyPr/>
          <a:lstStyle/>
          <a:p>
            <a:r>
              <a:rPr lang="da-DK" dirty="0"/>
              <a:t>CLARIN services</a:t>
            </a:r>
          </a:p>
        </p:txBody>
      </p:sp>
      <p:pic>
        <p:nvPicPr>
          <p:cNvPr id="2" name="Picture 1">
            <a:extLst>
              <a:ext uri="{FF2B5EF4-FFF2-40B4-BE49-F238E27FC236}">
                <a16:creationId xmlns:a16="http://schemas.microsoft.com/office/drawing/2014/main" id="{D3BE2A9F-A97A-9544-A110-624D7EFB97C8}"/>
              </a:ext>
            </a:extLst>
          </p:cNvPr>
          <p:cNvPicPr>
            <a:picLocks noChangeAspect="1"/>
          </p:cNvPicPr>
          <p:nvPr/>
        </p:nvPicPr>
        <p:blipFill>
          <a:blip r:embed="rId2"/>
          <a:stretch>
            <a:fillRect/>
          </a:stretch>
        </p:blipFill>
        <p:spPr>
          <a:xfrm>
            <a:off x="618259" y="1015123"/>
            <a:ext cx="8265226" cy="5455269"/>
          </a:xfrm>
          <a:prstGeom prst="rect">
            <a:avLst/>
          </a:prstGeom>
        </p:spPr>
      </p:pic>
    </p:spTree>
    <p:extLst>
      <p:ext uri="{BB962C8B-B14F-4D97-AF65-F5344CB8AC3E}">
        <p14:creationId xmlns:p14="http://schemas.microsoft.com/office/powerpoint/2010/main" val="462646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CLARIN members </a:t>
            </a:r>
            <a:r>
              <a:rPr lang="nl-NL" dirty="0" err="1"/>
              <a:t>and</a:t>
            </a:r>
            <a:r>
              <a:rPr lang="nl-NL" dirty="0"/>
              <a:t> </a:t>
            </a:r>
            <a:r>
              <a:rPr lang="nl-NL" dirty="0" err="1"/>
              <a:t>centres</a:t>
            </a:r>
            <a:endParaRPr lang="en-US" dirty="0"/>
          </a:p>
        </p:txBody>
      </p:sp>
      <p:sp>
        <p:nvSpPr>
          <p:cNvPr id="3" name="Content Placeholder 2"/>
          <p:cNvSpPr>
            <a:spLocks noGrp="1"/>
          </p:cNvSpPr>
          <p:nvPr>
            <p:ph idx="1"/>
          </p:nvPr>
        </p:nvSpPr>
        <p:spPr>
          <a:xfrm>
            <a:off x="222250" y="1178754"/>
            <a:ext cx="2463955" cy="5112177"/>
          </a:xfrm>
        </p:spPr>
        <p:txBody>
          <a:bodyPr>
            <a:normAutofit/>
          </a:bodyPr>
          <a:lstStyle/>
          <a:p>
            <a:pPr marL="0" indent="0">
              <a:buNone/>
            </a:pPr>
            <a:r>
              <a:rPr lang="da-DK" dirty="0"/>
              <a:t>A </a:t>
            </a:r>
            <a:r>
              <a:rPr lang="da-DK" dirty="0" err="1"/>
              <a:t>consortium</a:t>
            </a:r>
            <a:r>
              <a:rPr lang="da-DK" dirty="0"/>
              <a:t> of:</a:t>
            </a:r>
          </a:p>
          <a:p>
            <a:r>
              <a:rPr lang="sl-SI" dirty="0"/>
              <a:t>21</a:t>
            </a:r>
            <a:r>
              <a:rPr lang="da-DK" dirty="0"/>
              <a:t> members: AT, BG, CY, CZ, DE, DK, DLU, EE, FI, GR, </a:t>
            </a:r>
            <a:r>
              <a:rPr lang="sl-SI" dirty="0"/>
              <a:t>HR, </a:t>
            </a:r>
            <a:r>
              <a:rPr lang="da-DK" dirty="0"/>
              <a:t>HU, IT, LT, LV, NL, NO, PL, PT, SE, SI</a:t>
            </a:r>
          </a:p>
          <a:p>
            <a:r>
              <a:rPr lang="sl-SI" dirty="0"/>
              <a:t>4</a:t>
            </a:r>
            <a:r>
              <a:rPr lang="da-DK" dirty="0"/>
              <a:t> observers: 	</a:t>
            </a:r>
            <a:br>
              <a:rPr lang="da-DK" dirty="0"/>
            </a:br>
            <a:r>
              <a:rPr lang="da-DK" dirty="0"/>
              <a:t>FR, UK</a:t>
            </a:r>
            <a:r>
              <a:rPr lang="sl-SI" dirty="0"/>
              <a:t>, IS, SA</a:t>
            </a:r>
            <a:endParaRPr lang="da-DK" dirty="0"/>
          </a:p>
          <a:p>
            <a:r>
              <a:rPr lang="da-DK" dirty="0"/>
              <a:t>&gt;50 centres</a:t>
            </a:r>
          </a:p>
          <a:p>
            <a:endParaRPr lang="en-US" dirty="0"/>
          </a:p>
        </p:txBody>
      </p:sp>
      <p:sp>
        <p:nvSpPr>
          <p:cNvPr id="6" name="Slide Number Placeholder 5"/>
          <p:cNvSpPr>
            <a:spLocks noGrp="1"/>
          </p:cNvSpPr>
          <p:nvPr>
            <p:ph type="sldNum" sz="quarter" idx="12"/>
          </p:nvPr>
        </p:nvSpPr>
        <p:spPr/>
        <p:txBody>
          <a:bodyPr/>
          <a:lstStyle/>
          <a:p>
            <a:fld id="{70B9E0CC-5218-4F02-99A8-E56EA2F34919}" type="slidenum">
              <a:rPr lang="bg-BG" smtClean="0"/>
              <a:pPr/>
              <a:t>6</a:t>
            </a:fld>
            <a:endParaRPr lang="bg-BG" dirty="0"/>
          </a:p>
        </p:txBody>
      </p:sp>
      <p:pic>
        <p:nvPicPr>
          <p:cNvPr id="5" name="Slika 4">
            <a:extLst>
              <a:ext uri="{FF2B5EF4-FFF2-40B4-BE49-F238E27FC236}">
                <a16:creationId xmlns:a16="http://schemas.microsoft.com/office/drawing/2014/main" id="{4D5BEDAD-B4AA-4EAC-AFBF-81102DBD51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6205" y="1178754"/>
            <a:ext cx="6805250" cy="4808637"/>
          </a:xfrm>
          <a:prstGeom prst="rect">
            <a:avLst/>
          </a:prstGeom>
        </p:spPr>
      </p:pic>
    </p:spTree>
    <p:extLst>
      <p:ext uri="{BB962C8B-B14F-4D97-AF65-F5344CB8AC3E}">
        <p14:creationId xmlns:p14="http://schemas.microsoft.com/office/powerpoint/2010/main" val="2977897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CLARIN </a:t>
            </a:r>
            <a:r>
              <a:rPr lang="en-US" dirty="0" err="1"/>
              <a:t>Centres</a:t>
            </a:r>
            <a:r>
              <a:rPr lang="en-US" dirty="0"/>
              <a:t> offer</a:t>
            </a:r>
          </a:p>
        </p:txBody>
      </p:sp>
      <p:sp>
        <p:nvSpPr>
          <p:cNvPr id="3" name="Content Placeholder 2"/>
          <p:cNvSpPr>
            <a:spLocks noGrp="1"/>
          </p:cNvSpPr>
          <p:nvPr>
            <p:ph idx="1"/>
          </p:nvPr>
        </p:nvSpPr>
        <p:spPr>
          <a:xfrm>
            <a:off x="108419" y="913884"/>
            <a:ext cx="9035581" cy="5944116"/>
          </a:xfrm>
        </p:spPr>
        <p:txBody>
          <a:bodyPr>
            <a:normAutofit fontScale="85000" lnSpcReduction="20000"/>
          </a:bodyPr>
          <a:lstStyle/>
          <a:p>
            <a:r>
              <a:rPr lang="en-US" dirty="0"/>
              <a:t>Repository</a:t>
            </a:r>
          </a:p>
          <a:p>
            <a:pPr lvl="1"/>
            <a:r>
              <a:rPr lang="en-US" dirty="0"/>
              <a:t>library of linguistic data and tools</a:t>
            </a:r>
          </a:p>
          <a:p>
            <a:pPr lvl="1"/>
            <a:r>
              <a:rPr lang="en-US" dirty="0"/>
              <a:t>search for data and tools and easily use them online or download them</a:t>
            </a:r>
          </a:p>
          <a:p>
            <a:pPr lvl="1"/>
            <a:r>
              <a:rPr lang="en-US" dirty="0"/>
              <a:t>deposit your data and be sure it is safely stored, everyone can find it, and correctly cite it</a:t>
            </a:r>
          </a:p>
          <a:p>
            <a:r>
              <a:rPr lang="en-US" dirty="0"/>
              <a:t>Federated single sign-on</a:t>
            </a:r>
          </a:p>
          <a:p>
            <a:pPr lvl="1"/>
            <a:r>
              <a:rPr lang="en-US" dirty="0"/>
              <a:t>log in once with your existing institutional credentials</a:t>
            </a:r>
          </a:p>
          <a:p>
            <a:pPr lvl="1"/>
            <a:r>
              <a:rPr lang="en-US" dirty="0"/>
              <a:t>get access to protected resources</a:t>
            </a:r>
          </a:p>
          <a:p>
            <a:r>
              <a:rPr lang="en-US" dirty="0"/>
              <a:t>Metadata</a:t>
            </a:r>
            <a:endParaRPr lang="en-US" dirty="0">
              <a:hlinkClick r:id="rId2"/>
            </a:endParaRPr>
          </a:p>
          <a:p>
            <a:pPr lvl="1"/>
            <a:r>
              <a:rPr lang="en-US" dirty="0"/>
              <a:t>describe content, provenance and formats of linguistic data and tools</a:t>
            </a:r>
          </a:p>
          <a:p>
            <a:pPr lvl="1"/>
            <a:r>
              <a:rPr lang="en-US" dirty="0"/>
              <a:t>facilitate preservation and dissemination of linguistic data and tools</a:t>
            </a:r>
          </a:p>
          <a:p>
            <a:r>
              <a:rPr lang="en-US" dirty="0"/>
              <a:t>Persistent Identifier (PID or handle)</a:t>
            </a:r>
          </a:p>
          <a:p>
            <a:pPr lvl="1"/>
            <a:r>
              <a:rPr lang="en-US" dirty="0"/>
              <a:t>a special permanent URL that provides a permanent link to linguistic data and tools</a:t>
            </a:r>
          </a:p>
          <a:p>
            <a:pPr lvl="1"/>
            <a:r>
              <a:rPr lang="en-US" dirty="0"/>
              <a:t>will resolve correctly even if in some distant future the data is moved</a:t>
            </a:r>
          </a:p>
          <a:p>
            <a:pPr lvl="1"/>
            <a:r>
              <a:rPr lang="en-US" dirty="0"/>
              <a:t>should be used as URL in citations</a:t>
            </a:r>
          </a:p>
          <a:p>
            <a:r>
              <a:rPr lang="en-US" dirty="0"/>
              <a:t>Licensing</a:t>
            </a:r>
          </a:p>
          <a:p>
            <a:pPr lvl="1"/>
            <a:r>
              <a:rPr lang="en-US" dirty="0"/>
              <a:t>Public</a:t>
            </a:r>
          </a:p>
          <a:p>
            <a:pPr lvl="1"/>
            <a:r>
              <a:rPr lang="en-US" dirty="0"/>
              <a:t>Academic</a:t>
            </a:r>
          </a:p>
          <a:p>
            <a:pPr lvl="1"/>
            <a:r>
              <a:rPr lang="en-US" dirty="0"/>
              <a:t>Restricted</a:t>
            </a:r>
          </a:p>
          <a:p>
            <a:pPr marL="228600" lvl="1" indent="-228600">
              <a:spcBef>
                <a:spcPts val="1000"/>
              </a:spcBef>
              <a:buFont typeface="Arial" panose="020B0604020202020204" pitchFamily="34" charset="0"/>
              <a:buChar char="•"/>
            </a:pPr>
            <a:r>
              <a:rPr lang="en-US" sz="2400" dirty="0"/>
              <a:t>Preservation (Data Seal of Approval)</a:t>
            </a:r>
          </a:p>
          <a:p>
            <a:pPr lvl="1"/>
            <a:r>
              <a:rPr lang="en-US" dirty="0"/>
              <a:t>committed to long-term care of items in the repository</a:t>
            </a:r>
          </a:p>
          <a:p>
            <a:pPr lvl="1"/>
            <a:r>
              <a:rPr lang="en-US" dirty="0"/>
              <a:t>ensure the archived data can be found, understood and used in the future</a:t>
            </a:r>
          </a:p>
        </p:txBody>
      </p:sp>
      <p:sp>
        <p:nvSpPr>
          <p:cNvPr id="5" name="Slide Number Placeholder 4"/>
          <p:cNvSpPr>
            <a:spLocks noGrp="1"/>
          </p:cNvSpPr>
          <p:nvPr>
            <p:ph type="sldNum" sz="quarter" idx="12"/>
          </p:nvPr>
        </p:nvSpPr>
        <p:spPr/>
        <p:txBody>
          <a:bodyPr/>
          <a:lstStyle/>
          <a:p>
            <a:fld id="{70B9E0CC-5218-4F02-99A8-E56EA2F34919}" type="slidenum">
              <a:rPr lang="bg-BG" smtClean="0"/>
              <a:pPr/>
              <a:t>7</a:t>
            </a:fld>
            <a:endParaRPr lang="bg-BG" dirty="0"/>
          </a:p>
        </p:txBody>
      </p:sp>
      <p:pic>
        <p:nvPicPr>
          <p:cNvPr id="6" name="Picture 5"/>
          <p:cNvPicPr>
            <a:picLocks noChangeAspect="1"/>
          </p:cNvPicPr>
          <p:nvPr/>
        </p:nvPicPr>
        <p:blipFill>
          <a:blip r:embed="rId3"/>
          <a:stretch>
            <a:fillRect/>
          </a:stretch>
        </p:blipFill>
        <p:spPr>
          <a:xfrm>
            <a:off x="6233400" y="-15490"/>
            <a:ext cx="2926088" cy="1488512"/>
          </a:xfrm>
          <a:prstGeom prst="rect">
            <a:avLst/>
          </a:prstGeom>
        </p:spPr>
      </p:pic>
    </p:spTree>
    <p:extLst>
      <p:ext uri="{BB962C8B-B14F-4D97-AF65-F5344CB8AC3E}">
        <p14:creationId xmlns:p14="http://schemas.microsoft.com/office/powerpoint/2010/main" val="2042930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8729" y="1135063"/>
            <a:ext cx="8210322" cy="2644491"/>
          </a:xfrm>
        </p:spPr>
        <p:txBody>
          <a:bodyPr>
            <a:normAutofit/>
          </a:bodyPr>
          <a:lstStyle/>
          <a:p>
            <a:pPr algn="ctr"/>
            <a:r>
              <a:rPr lang="en-GB" sz="4000" b="1" dirty="0"/>
              <a:t>PARTHENOS</a:t>
            </a:r>
            <a:br>
              <a:rPr lang="en-GB" sz="4000" b="1" dirty="0"/>
            </a:br>
            <a:r>
              <a:rPr lang="en-GB" sz="4000" b="1" dirty="0">
                <a:hlinkClick r:id="rId3"/>
              </a:rPr>
              <a:t>https://training.parthenos-project.eu</a:t>
            </a:r>
            <a:r>
              <a:rPr lang="en-GB" sz="4000" b="1" dirty="0"/>
              <a:t> </a:t>
            </a:r>
            <a:br>
              <a:rPr lang="en-GB" sz="4000" b="1" dirty="0"/>
            </a:br>
            <a:endParaRPr lang="en-GB" dirty="0"/>
          </a:p>
        </p:txBody>
      </p:sp>
    </p:spTree>
    <p:extLst>
      <p:ext uri="{BB962C8B-B14F-4D97-AF65-F5344CB8AC3E}">
        <p14:creationId xmlns:p14="http://schemas.microsoft.com/office/powerpoint/2010/main" val="2483739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402CF-D67C-334F-9951-BD92976F655A}"/>
              </a:ext>
            </a:extLst>
          </p:cNvPr>
          <p:cNvSpPr>
            <a:spLocks noGrp="1"/>
          </p:cNvSpPr>
          <p:nvPr>
            <p:ph type="title"/>
          </p:nvPr>
        </p:nvSpPr>
        <p:spPr/>
        <p:txBody>
          <a:bodyPr/>
          <a:lstStyle/>
          <a:p>
            <a:r>
              <a:rPr lang="en-US" dirty="0"/>
              <a:t>Background &amp; Motivation</a:t>
            </a:r>
          </a:p>
        </p:txBody>
      </p:sp>
      <p:sp>
        <p:nvSpPr>
          <p:cNvPr id="3" name="Content Placeholder 2">
            <a:extLst>
              <a:ext uri="{FF2B5EF4-FFF2-40B4-BE49-F238E27FC236}">
                <a16:creationId xmlns:a16="http://schemas.microsoft.com/office/drawing/2014/main" id="{8EAB8E1A-C69F-1A48-9828-EFB05645C8BE}"/>
              </a:ext>
            </a:extLst>
          </p:cNvPr>
          <p:cNvSpPr>
            <a:spLocks noGrp="1"/>
          </p:cNvSpPr>
          <p:nvPr>
            <p:ph idx="1"/>
          </p:nvPr>
        </p:nvSpPr>
        <p:spPr>
          <a:xfrm>
            <a:off x="130629" y="1005841"/>
            <a:ext cx="8830491" cy="5582336"/>
          </a:xfrm>
        </p:spPr>
        <p:txBody>
          <a:bodyPr>
            <a:normAutofit fontScale="92500" lnSpcReduction="20000"/>
          </a:bodyPr>
          <a:lstStyle/>
          <a:p>
            <a:r>
              <a:rPr lang="en-US" dirty="0"/>
              <a:t>from data scarcity to data flooding</a:t>
            </a:r>
          </a:p>
          <a:p>
            <a:pPr lvl="1"/>
            <a:r>
              <a:rPr lang="en-US" dirty="0"/>
              <a:t>robust, verifiable and reproducible quantitative, automated approaches, techniques and methods to process, visualize and combine research data</a:t>
            </a:r>
          </a:p>
          <a:p>
            <a:pPr lvl="1"/>
            <a:r>
              <a:rPr lang="en-US" dirty="0"/>
              <a:t>research on a much larger scale, sparking entirely novel research questions</a:t>
            </a:r>
          </a:p>
          <a:p>
            <a:r>
              <a:rPr lang="en-US" dirty="0"/>
              <a:t>the new resources, tools and techniques need to be well understood</a:t>
            </a:r>
          </a:p>
          <a:p>
            <a:pPr lvl="1"/>
            <a:r>
              <a:rPr lang="en-US" dirty="0"/>
              <a:t>data formatting, corpus encoding and corpus annotation for different types of specialized discourse</a:t>
            </a:r>
          </a:p>
          <a:p>
            <a:pPr lvl="1"/>
            <a:r>
              <a:rPr lang="en-US" dirty="0"/>
              <a:t>research data and metadata harvested from the source vs. their enrichments obtained from DH tools</a:t>
            </a:r>
          </a:p>
          <a:p>
            <a:pPr lvl="1"/>
            <a:r>
              <a:rPr lang="en-US" dirty="0"/>
              <a:t>corpus querying, visualization and interpretation to tackle research questions in the same dataset from a broad range of research disciplines</a:t>
            </a:r>
          </a:p>
          <a:p>
            <a:r>
              <a:rPr lang="en-US" dirty="0"/>
              <a:t>goals of my talk</a:t>
            </a:r>
          </a:p>
          <a:p>
            <a:pPr lvl="1"/>
            <a:r>
              <a:rPr lang="en-US" dirty="0"/>
              <a:t>raise awareness of the societal, institutional and technological circumstances that shape the content, structure and language of a particular type of specialized discourse</a:t>
            </a:r>
          </a:p>
          <a:p>
            <a:pPr lvl="1"/>
            <a:r>
              <a:rPr lang="en-US" dirty="0"/>
              <a:t>highlight the importance, potential, peculiarities and implications that these factors have for research in DH</a:t>
            </a:r>
          </a:p>
          <a:p>
            <a:r>
              <a:rPr lang="en-US" dirty="0"/>
              <a:t>target audience of my talk</a:t>
            </a:r>
          </a:p>
          <a:p>
            <a:pPr lvl="1"/>
            <a:r>
              <a:rPr lang="en-US" dirty="0"/>
              <a:t>Digital Humanities or Cultural Heritage researcher/practitioner</a:t>
            </a:r>
          </a:p>
          <a:p>
            <a:pPr lvl="1"/>
            <a:r>
              <a:rPr lang="en-US" dirty="0"/>
              <a:t>Computer Scientists researcher or Data Steward</a:t>
            </a:r>
          </a:p>
        </p:txBody>
      </p:sp>
      <p:sp>
        <p:nvSpPr>
          <p:cNvPr id="4" name="Footer Placeholder 3">
            <a:extLst>
              <a:ext uri="{FF2B5EF4-FFF2-40B4-BE49-F238E27FC236}">
                <a16:creationId xmlns:a16="http://schemas.microsoft.com/office/drawing/2014/main" id="{41719B6C-AEE1-584D-AFE8-45FBD187C328}"/>
              </a:ext>
            </a:extLst>
          </p:cNvPr>
          <p:cNvSpPr>
            <a:spLocks noGrp="1"/>
          </p:cNvSpPr>
          <p:nvPr>
            <p:ph type="ftr" sz="quarter" idx="11"/>
          </p:nvPr>
        </p:nvSpPr>
        <p:spPr/>
        <p:txBody>
          <a:bodyPr/>
          <a:lstStyle/>
          <a:p>
            <a:r>
              <a:rPr lang="nl-NL" dirty="0"/>
              <a:t>CLARIN</a:t>
            </a:r>
          </a:p>
        </p:txBody>
      </p:sp>
      <p:sp>
        <p:nvSpPr>
          <p:cNvPr id="5" name="Slide Number Placeholder 4">
            <a:extLst>
              <a:ext uri="{FF2B5EF4-FFF2-40B4-BE49-F238E27FC236}">
                <a16:creationId xmlns:a16="http://schemas.microsoft.com/office/drawing/2014/main" id="{ACAEB17D-A6E0-6645-AD91-917D4D4EFCB1}"/>
              </a:ext>
            </a:extLst>
          </p:cNvPr>
          <p:cNvSpPr>
            <a:spLocks noGrp="1"/>
          </p:cNvSpPr>
          <p:nvPr>
            <p:ph type="sldNum" sz="quarter" idx="12"/>
          </p:nvPr>
        </p:nvSpPr>
        <p:spPr/>
        <p:txBody>
          <a:bodyPr/>
          <a:lstStyle/>
          <a:p>
            <a:fld id="{70B9E0CC-5218-4F02-99A8-E56EA2F34919}" type="slidenum">
              <a:rPr lang="bg-BG" smtClean="0"/>
              <a:pPr/>
              <a:t>9</a:t>
            </a:fld>
            <a:endParaRPr lang="bg-BG" dirty="0"/>
          </a:p>
        </p:txBody>
      </p:sp>
    </p:spTree>
    <p:extLst>
      <p:ext uri="{BB962C8B-B14F-4D97-AF65-F5344CB8AC3E}">
        <p14:creationId xmlns:p14="http://schemas.microsoft.com/office/powerpoint/2010/main" val="2038408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124F8-DA0C-3846-B4DA-A8FAD7A0F01E}"/>
              </a:ext>
            </a:extLst>
          </p:cNvPr>
          <p:cNvSpPr>
            <a:spLocks noGrp="1"/>
          </p:cNvSpPr>
          <p:nvPr>
            <p:ph type="title"/>
          </p:nvPr>
        </p:nvSpPr>
        <p:spPr/>
        <p:txBody>
          <a:bodyPr/>
          <a:lstStyle/>
          <a:p>
            <a:r>
              <a:rPr lang="en-US" dirty="0"/>
              <a:t>Parliamentary proceedings in the Digital Age</a:t>
            </a:r>
          </a:p>
        </p:txBody>
      </p:sp>
      <p:sp>
        <p:nvSpPr>
          <p:cNvPr id="3" name="Content Placeholder 2">
            <a:extLst>
              <a:ext uri="{FF2B5EF4-FFF2-40B4-BE49-F238E27FC236}">
                <a16:creationId xmlns:a16="http://schemas.microsoft.com/office/drawing/2014/main" id="{BDCD13EE-7499-A146-BF8D-63DA4C2258AE}"/>
              </a:ext>
            </a:extLst>
          </p:cNvPr>
          <p:cNvSpPr>
            <a:spLocks noGrp="1"/>
          </p:cNvSpPr>
          <p:nvPr>
            <p:ph idx="1"/>
          </p:nvPr>
        </p:nvSpPr>
        <p:spPr>
          <a:xfrm>
            <a:off x="0" y="966650"/>
            <a:ext cx="9144000" cy="5891349"/>
          </a:xfrm>
        </p:spPr>
        <p:txBody>
          <a:bodyPr>
            <a:normAutofit lnSpcReduction="10000"/>
          </a:bodyPr>
          <a:lstStyle/>
          <a:p>
            <a:r>
              <a:rPr lang="en-US" sz="2800" dirty="0"/>
              <a:t>The parliament</a:t>
            </a:r>
          </a:p>
          <a:p>
            <a:pPr lvl="1"/>
            <a:r>
              <a:rPr lang="en-US" sz="2400" dirty="0"/>
              <a:t>old</a:t>
            </a:r>
          </a:p>
          <a:p>
            <a:pPr lvl="2"/>
            <a:r>
              <a:rPr lang="en-US" sz="2000" dirty="0"/>
              <a:t>the most important political institution in a democratic society</a:t>
            </a:r>
          </a:p>
          <a:p>
            <a:pPr lvl="2"/>
            <a:r>
              <a:rPr lang="en-US" sz="2000" dirty="0"/>
              <a:t>journalists, members of the civil society, and humanities and social sciences scholars pay close attention to parliamentary debates</a:t>
            </a:r>
          </a:p>
          <a:p>
            <a:pPr lvl="1"/>
            <a:r>
              <a:rPr lang="en-US" sz="2400" dirty="0"/>
              <a:t>new</a:t>
            </a:r>
          </a:p>
          <a:p>
            <a:pPr lvl="2"/>
            <a:r>
              <a:rPr lang="en-US" sz="2000" dirty="0"/>
              <a:t>increasingly decisive role</a:t>
            </a:r>
          </a:p>
          <a:p>
            <a:pPr lvl="2"/>
            <a:r>
              <a:rPr lang="en-US" sz="2000" dirty="0"/>
              <a:t>changing institutional relations with the public, the mass media, the executive branch and international organizations</a:t>
            </a:r>
          </a:p>
          <a:p>
            <a:r>
              <a:rPr lang="en-US" sz="2800" dirty="0"/>
              <a:t>Parliamentary proceedings</a:t>
            </a:r>
          </a:p>
          <a:p>
            <a:pPr lvl="1"/>
            <a:r>
              <a:rPr lang="en-US" sz="2400" dirty="0"/>
              <a:t>Freedom of Information Act: free and transparent access</a:t>
            </a:r>
          </a:p>
          <a:p>
            <a:pPr lvl="1"/>
            <a:r>
              <a:rPr lang="en-US" sz="2400" dirty="0"/>
              <a:t>benefits</a:t>
            </a:r>
          </a:p>
          <a:p>
            <a:pPr lvl="2"/>
            <a:r>
              <a:rPr lang="en-US" sz="2000" dirty="0"/>
              <a:t>informed participation by the public</a:t>
            </a:r>
          </a:p>
          <a:p>
            <a:pPr lvl="2"/>
            <a:r>
              <a:rPr lang="en-US" sz="2000" dirty="0"/>
              <a:t>improves effective functioning of democratic systems</a:t>
            </a:r>
          </a:p>
          <a:p>
            <a:pPr lvl="2"/>
            <a:r>
              <a:rPr lang="en-US" sz="2000" dirty="0"/>
              <a:t>makes the datasets more readily available for researchers with heterogeneous backgrounds, including diachronic and transnational comparative analyses</a:t>
            </a:r>
          </a:p>
        </p:txBody>
      </p:sp>
      <p:sp>
        <p:nvSpPr>
          <p:cNvPr id="4" name="Footer Placeholder 3">
            <a:extLst>
              <a:ext uri="{FF2B5EF4-FFF2-40B4-BE49-F238E27FC236}">
                <a16:creationId xmlns:a16="http://schemas.microsoft.com/office/drawing/2014/main" id="{5CF25848-3819-A34A-920D-987BA263C8BA}"/>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B1F99C42-B0E0-DB4E-AD17-093CA77494B5}"/>
              </a:ext>
            </a:extLst>
          </p:cNvPr>
          <p:cNvSpPr>
            <a:spLocks noGrp="1"/>
          </p:cNvSpPr>
          <p:nvPr>
            <p:ph type="sldNum" sz="quarter" idx="12"/>
          </p:nvPr>
        </p:nvSpPr>
        <p:spPr/>
        <p:txBody>
          <a:bodyPr/>
          <a:lstStyle/>
          <a:p>
            <a:fld id="{70B9E0CC-5218-4F02-99A8-E56EA2F34919}" type="slidenum">
              <a:rPr lang="bg-BG" smtClean="0"/>
              <a:pPr/>
              <a:t>10</a:t>
            </a:fld>
            <a:endParaRPr lang="bg-BG" dirty="0"/>
          </a:p>
        </p:txBody>
      </p:sp>
    </p:spTree>
    <p:extLst>
      <p:ext uri="{BB962C8B-B14F-4D97-AF65-F5344CB8AC3E}">
        <p14:creationId xmlns:p14="http://schemas.microsoft.com/office/powerpoint/2010/main" val="2003372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26D00-7B23-564C-B9CE-42DA41B7D7AC}"/>
              </a:ext>
            </a:extLst>
          </p:cNvPr>
          <p:cNvSpPr>
            <a:spLocks noGrp="1"/>
          </p:cNvSpPr>
          <p:nvPr>
            <p:ph type="title"/>
          </p:nvPr>
        </p:nvSpPr>
        <p:spPr>
          <a:xfrm>
            <a:off x="0" y="365126"/>
            <a:ext cx="9144000" cy="1080000"/>
          </a:xfrm>
        </p:spPr>
        <p:txBody>
          <a:bodyPr>
            <a:normAutofit/>
          </a:bodyPr>
          <a:lstStyle/>
          <a:p>
            <a:r>
              <a:rPr lang="en-US" dirty="0"/>
              <a:t>Parliamentary debates for cross-disciplinary research</a:t>
            </a:r>
          </a:p>
        </p:txBody>
      </p:sp>
      <p:sp>
        <p:nvSpPr>
          <p:cNvPr id="3" name="Content Placeholder 2">
            <a:extLst>
              <a:ext uri="{FF2B5EF4-FFF2-40B4-BE49-F238E27FC236}">
                <a16:creationId xmlns:a16="http://schemas.microsoft.com/office/drawing/2014/main" id="{037B9BFE-6444-B541-8605-200D76E71596}"/>
              </a:ext>
            </a:extLst>
          </p:cNvPr>
          <p:cNvSpPr>
            <a:spLocks noGrp="1"/>
          </p:cNvSpPr>
          <p:nvPr>
            <p:ph idx="1"/>
          </p:nvPr>
        </p:nvSpPr>
        <p:spPr>
          <a:xfrm>
            <a:off x="209006" y="1005841"/>
            <a:ext cx="8725988" cy="5582336"/>
          </a:xfrm>
        </p:spPr>
        <p:txBody>
          <a:bodyPr>
            <a:normAutofit fontScale="77500" lnSpcReduction="20000"/>
          </a:bodyPr>
          <a:lstStyle/>
          <a:p>
            <a:r>
              <a:rPr lang="en-US" dirty="0"/>
              <a:t>Parliamentary discourse</a:t>
            </a:r>
          </a:p>
          <a:p>
            <a:pPr lvl="1"/>
            <a:r>
              <a:rPr lang="en-US" dirty="0"/>
              <a:t>governed by strict rules and conventions</a:t>
            </a:r>
          </a:p>
          <a:p>
            <a:pPr lvl="2"/>
            <a:r>
              <a:rPr lang="en-US" dirty="0"/>
              <a:t>specific institutional discursive features</a:t>
            </a:r>
          </a:p>
          <a:p>
            <a:pPr lvl="1"/>
            <a:r>
              <a:rPr lang="en-US" dirty="0"/>
              <a:t>motivated by a range of communicative goals &amp; ideology / party line</a:t>
            </a:r>
          </a:p>
          <a:p>
            <a:pPr lvl="2"/>
            <a:r>
              <a:rPr lang="en-US" dirty="0"/>
              <a:t>role-based commitments and confrontations</a:t>
            </a:r>
          </a:p>
          <a:p>
            <a:pPr lvl="2"/>
            <a:r>
              <a:rPr lang="en-US" dirty="0"/>
              <a:t>constant awareness of a multi-layered audience</a:t>
            </a:r>
          </a:p>
          <a:p>
            <a:r>
              <a:rPr lang="en-US" dirty="0"/>
              <a:t>Parliamentary records</a:t>
            </a:r>
          </a:p>
          <a:p>
            <a:pPr lvl="1"/>
            <a:r>
              <a:rPr lang="en-US" dirty="0"/>
              <a:t>unique content, structure and language, records</a:t>
            </a:r>
          </a:p>
          <a:p>
            <a:pPr lvl="1"/>
            <a:r>
              <a:rPr lang="en-US" dirty="0"/>
              <a:t>important resource for a wide range of research questions from many disciplines</a:t>
            </a:r>
          </a:p>
          <a:p>
            <a:pPr lvl="2"/>
            <a:r>
              <a:rPr lang="en-US" dirty="0"/>
              <a:t>political science, communication studies, history, sociolinguistics, </a:t>
            </a:r>
            <a:r>
              <a:rPr lang="en-US" dirty="0" err="1"/>
              <a:t>multilinguality</a:t>
            </a:r>
            <a:endParaRPr lang="en-US" dirty="0"/>
          </a:p>
          <a:p>
            <a:r>
              <a:rPr lang="en-US" dirty="0"/>
              <a:t>Interdisciplinary scope very new</a:t>
            </a:r>
          </a:p>
          <a:p>
            <a:pPr lvl="1"/>
            <a:r>
              <a:rPr lang="en-US" dirty="0"/>
              <a:t>technological and methodological developments enabled cross-fertilization of disciplines</a:t>
            </a:r>
          </a:p>
          <a:p>
            <a:pPr lvl="1"/>
            <a:r>
              <a:rPr lang="en-US" dirty="0"/>
              <a:t>text mining, social network analysis, geospatial analysis, data visualization &gt;&gt; structure, search, mine, manipulate, visualize, share, and combine parliamentary data</a:t>
            </a:r>
          </a:p>
          <a:p>
            <a:pPr lvl="1"/>
            <a:r>
              <a:rPr lang="en-US" dirty="0"/>
              <a:t>apply interpretative traditions of the humanities and social sciences to data on a very large scale</a:t>
            </a:r>
          </a:p>
          <a:p>
            <a:pPr lvl="1"/>
            <a:r>
              <a:rPr lang="en-US" dirty="0"/>
              <a:t>allow them to address new research questions and develop novel techniques for tackling complex social phenomena (migrant crisis, Euroscepticism, populist movements)</a:t>
            </a:r>
          </a:p>
          <a:p>
            <a:pPr lvl="1"/>
            <a:r>
              <a:rPr lang="en-US" dirty="0"/>
              <a:t>more comprehensive exploration of various socio-political research questions</a:t>
            </a:r>
          </a:p>
          <a:p>
            <a:r>
              <a:rPr lang="en-US" dirty="0"/>
              <a:t>Empirical research and development of integrative analytical tools needed</a:t>
            </a:r>
          </a:p>
          <a:p>
            <a:pPr lvl="1"/>
            <a:r>
              <a:rPr lang="en-US" dirty="0"/>
              <a:t>a better understanding of commonalities and specificities of parliamentary discourse</a:t>
            </a:r>
          </a:p>
          <a:p>
            <a:pPr lvl="1"/>
            <a:r>
              <a:rPr lang="en-US" dirty="0"/>
              <a:t>its wider societal impact, in particular with studies of diverse parts of society (women, minorities, marginalized groups) and cross-cultural studies</a:t>
            </a:r>
          </a:p>
        </p:txBody>
      </p:sp>
      <p:sp>
        <p:nvSpPr>
          <p:cNvPr id="4" name="Footer Placeholder 3">
            <a:extLst>
              <a:ext uri="{FF2B5EF4-FFF2-40B4-BE49-F238E27FC236}">
                <a16:creationId xmlns:a16="http://schemas.microsoft.com/office/drawing/2014/main" id="{22CBE06D-DE3C-9E47-8823-612F9AC8B6B9}"/>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F78B8B59-CE75-994C-A341-9B148FC9C741}"/>
              </a:ext>
            </a:extLst>
          </p:cNvPr>
          <p:cNvSpPr>
            <a:spLocks noGrp="1"/>
          </p:cNvSpPr>
          <p:nvPr>
            <p:ph type="sldNum" sz="quarter" idx="12"/>
          </p:nvPr>
        </p:nvSpPr>
        <p:spPr/>
        <p:txBody>
          <a:bodyPr/>
          <a:lstStyle/>
          <a:p>
            <a:fld id="{70B9E0CC-5218-4F02-99A8-E56EA2F34919}" type="slidenum">
              <a:rPr lang="bg-BG" smtClean="0"/>
              <a:pPr/>
              <a:t>11</a:t>
            </a:fld>
            <a:endParaRPr lang="bg-BG" dirty="0"/>
          </a:p>
        </p:txBody>
      </p:sp>
    </p:spTree>
    <p:extLst>
      <p:ext uri="{BB962C8B-B14F-4D97-AF65-F5344CB8AC3E}">
        <p14:creationId xmlns:p14="http://schemas.microsoft.com/office/powerpoint/2010/main" val="2468315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3F702-FF29-0D46-BAA3-1E66BE63B06C}"/>
              </a:ext>
            </a:extLst>
          </p:cNvPr>
          <p:cNvSpPr>
            <a:spLocks noGrp="1"/>
          </p:cNvSpPr>
          <p:nvPr>
            <p:ph type="title"/>
          </p:nvPr>
        </p:nvSpPr>
        <p:spPr>
          <a:xfrm>
            <a:off x="267127" y="365126"/>
            <a:ext cx="8404261" cy="1080000"/>
          </a:xfrm>
        </p:spPr>
        <p:txBody>
          <a:bodyPr>
            <a:normAutofit/>
          </a:bodyPr>
          <a:lstStyle/>
          <a:p>
            <a:r>
              <a:rPr lang="en-US" dirty="0"/>
              <a:t>Parliamentary proceedings as a research dataset</a:t>
            </a:r>
          </a:p>
        </p:txBody>
      </p:sp>
      <p:sp>
        <p:nvSpPr>
          <p:cNvPr id="3" name="Content Placeholder 2">
            <a:extLst>
              <a:ext uri="{FF2B5EF4-FFF2-40B4-BE49-F238E27FC236}">
                <a16:creationId xmlns:a16="http://schemas.microsoft.com/office/drawing/2014/main" id="{B758A019-C545-A745-91AA-AFF1009BE31B}"/>
              </a:ext>
            </a:extLst>
          </p:cNvPr>
          <p:cNvSpPr>
            <a:spLocks noGrp="1"/>
          </p:cNvSpPr>
          <p:nvPr>
            <p:ph idx="1"/>
          </p:nvPr>
        </p:nvSpPr>
        <p:spPr/>
        <p:txBody>
          <a:bodyPr/>
          <a:lstStyle/>
          <a:p>
            <a:r>
              <a:rPr lang="en-US" dirty="0"/>
              <a:t>key characteristics</a:t>
            </a:r>
          </a:p>
          <a:p>
            <a:pPr lvl="1"/>
            <a:r>
              <a:rPr lang="en-US" dirty="0"/>
              <a:t>essentially transcriptions of spoken language produced in highly controlled and regulated settings</a:t>
            </a:r>
          </a:p>
          <a:p>
            <a:pPr lvl="1"/>
            <a:r>
              <a:rPr lang="en-US" dirty="0"/>
              <a:t>rich in invaluable (sociodemographic) metadata</a:t>
            </a:r>
          </a:p>
          <a:p>
            <a:pPr lvl="1"/>
            <a:r>
              <a:rPr lang="en-US" dirty="0"/>
              <a:t>rich in links to other research data (e.g. legislation)</a:t>
            </a:r>
          </a:p>
          <a:p>
            <a:r>
              <a:rPr lang="en-US" dirty="0"/>
              <a:t>key requirements</a:t>
            </a:r>
          </a:p>
          <a:p>
            <a:pPr lvl="1"/>
            <a:r>
              <a:rPr lang="en-US" dirty="0"/>
              <a:t>easily findable and accessible</a:t>
            </a:r>
          </a:p>
          <a:p>
            <a:pPr lvl="1"/>
            <a:r>
              <a:rPr lang="en-US" dirty="0"/>
              <a:t>encoded according to international standards / recommendations</a:t>
            </a:r>
          </a:p>
          <a:p>
            <a:pPr lvl="1"/>
            <a:r>
              <a:rPr lang="en-US" dirty="0"/>
              <a:t>equipped with rich and reliable annotations and metadata</a:t>
            </a:r>
          </a:p>
        </p:txBody>
      </p:sp>
      <p:sp>
        <p:nvSpPr>
          <p:cNvPr id="4" name="Footer Placeholder 3">
            <a:extLst>
              <a:ext uri="{FF2B5EF4-FFF2-40B4-BE49-F238E27FC236}">
                <a16:creationId xmlns:a16="http://schemas.microsoft.com/office/drawing/2014/main" id="{54E0503E-09C9-F747-8970-A1313613D5D8}"/>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6DD5925B-727C-BD47-BF65-6469B7E7ABDE}"/>
              </a:ext>
            </a:extLst>
          </p:cNvPr>
          <p:cNvSpPr>
            <a:spLocks noGrp="1"/>
          </p:cNvSpPr>
          <p:nvPr>
            <p:ph type="sldNum" sz="quarter" idx="12"/>
          </p:nvPr>
        </p:nvSpPr>
        <p:spPr/>
        <p:txBody>
          <a:bodyPr/>
          <a:lstStyle/>
          <a:p>
            <a:fld id="{70B9E0CC-5218-4F02-99A8-E56EA2F34919}" type="slidenum">
              <a:rPr lang="bg-BG" smtClean="0"/>
              <a:pPr/>
              <a:t>12</a:t>
            </a:fld>
            <a:endParaRPr lang="bg-BG" dirty="0"/>
          </a:p>
        </p:txBody>
      </p:sp>
    </p:spTree>
    <p:extLst>
      <p:ext uri="{BB962C8B-B14F-4D97-AF65-F5344CB8AC3E}">
        <p14:creationId xmlns:p14="http://schemas.microsoft.com/office/powerpoint/2010/main" val="4266355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80322CA-9338-F545-B8FC-5B825553E028}"/>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D9A21F8F-0CB4-1149-BEEB-D5E2C9CFEE59}"/>
              </a:ext>
            </a:extLst>
          </p:cNvPr>
          <p:cNvSpPr>
            <a:spLocks noGrp="1"/>
          </p:cNvSpPr>
          <p:nvPr>
            <p:ph type="sldNum" sz="quarter" idx="12"/>
          </p:nvPr>
        </p:nvSpPr>
        <p:spPr/>
        <p:txBody>
          <a:bodyPr/>
          <a:lstStyle/>
          <a:p>
            <a:fld id="{70B9E0CC-5218-4F02-99A8-E56EA2F34919}" type="slidenum">
              <a:rPr lang="bg-BG" smtClean="0"/>
              <a:pPr/>
              <a:t>13</a:t>
            </a:fld>
            <a:endParaRPr lang="bg-BG" dirty="0"/>
          </a:p>
        </p:txBody>
      </p:sp>
      <p:pic>
        <p:nvPicPr>
          <p:cNvPr id="6" name="Picture 5">
            <a:extLst>
              <a:ext uri="{FF2B5EF4-FFF2-40B4-BE49-F238E27FC236}">
                <a16:creationId xmlns:a16="http://schemas.microsoft.com/office/drawing/2014/main" id="{25CC5B9F-7F1C-8746-81B0-3E5D575EB4C8}"/>
              </a:ext>
            </a:extLst>
          </p:cNvPr>
          <p:cNvPicPr>
            <a:picLocks noChangeAspect="1"/>
          </p:cNvPicPr>
          <p:nvPr/>
        </p:nvPicPr>
        <p:blipFill>
          <a:blip r:embed="rId2"/>
          <a:stretch>
            <a:fillRect/>
          </a:stretch>
        </p:blipFill>
        <p:spPr>
          <a:xfrm>
            <a:off x="0" y="1083702"/>
            <a:ext cx="9144000" cy="1547267"/>
          </a:xfrm>
          <a:prstGeom prst="rect">
            <a:avLst/>
          </a:prstGeom>
        </p:spPr>
      </p:pic>
      <p:sp>
        <p:nvSpPr>
          <p:cNvPr id="7" name="Rectangle 6">
            <a:extLst>
              <a:ext uri="{FF2B5EF4-FFF2-40B4-BE49-F238E27FC236}">
                <a16:creationId xmlns:a16="http://schemas.microsoft.com/office/drawing/2014/main" id="{5AE39E93-81B7-DC42-9402-CEE043489B47}"/>
              </a:ext>
            </a:extLst>
          </p:cNvPr>
          <p:cNvSpPr/>
          <p:nvPr/>
        </p:nvSpPr>
        <p:spPr>
          <a:xfrm>
            <a:off x="1107993" y="441452"/>
            <a:ext cx="7125128" cy="369332"/>
          </a:xfrm>
          <a:prstGeom prst="rect">
            <a:avLst/>
          </a:prstGeom>
        </p:spPr>
        <p:txBody>
          <a:bodyPr wrap="square">
            <a:spAutoFit/>
          </a:bodyPr>
          <a:lstStyle/>
          <a:p>
            <a:r>
              <a:rPr lang="en-US" dirty="0">
                <a:solidFill>
                  <a:srgbClr val="888888"/>
                </a:solidFill>
                <a:latin typeface="Rubik"/>
              </a:rPr>
              <a:t>Typical workflow in digital humanities research with parliamentary data</a:t>
            </a:r>
            <a:endParaRPr lang="en-US" dirty="0"/>
          </a:p>
        </p:txBody>
      </p:sp>
      <p:sp>
        <p:nvSpPr>
          <p:cNvPr id="8" name="Content Placeholder 2">
            <a:extLst>
              <a:ext uri="{FF2B5EF4-FFF2-40B4-BE49-F238E27FC236}">
                <a16:creationId xmlns:a16="http://schemas.microsoft.com/office/drawing/2014/main" id="{53F8D13F-79AB-1C4A-A742-10558825E7B5}"/>
              </a:ext>
            </a:extLst>
          </p:cNvPr>
          <p:cNvSpPr>
            <a:spLocks noGrp="1"/>
          </p:cNvSpPr>
          <p:nvPr>
            <p:ph idx="1"/>
          </p:nvPr>
        </p:nvSpPr>
        <p:spPr>
          <a:xfrm>
            <a:off x="138223" y="3017520"/>
            <a:ext cx="8878186" cy="3634454"/>
          </a:xfrm>
        </p:spPr>
        <p:txBody>
          <a:bodyPr numCol="1">
            <a:normAutofit/>
          </a:bodyPr>
          <a:lstStyle/>
          <a:p>
            <a:r>
              <a:rPr lang="en-GB" dirty="0"/>
              <a:t>issues</a:t>
            </a:r>
          </a:p>
          <a:p>
            <a:pPr lvl="1"/>
            <a:r>
              <a:rPr lang="en-GB" dirty="0"/>
              <a:t>Corpus development efforts not well co-ordinated</a:t>
            </a:r>
          </a:p>
          <a:p>
            <a:pPr lvl="1"/>
            <a:r>
              <a:rPr lang="en-GB" dirty="0"/>
              <a:t>Corpora not uniformly sampled, annotated, formatted or documented</a:t>
            </a:r>
          </a:p>
          <a:p>
            <a:r>
              <a:rPr lang="en-GB" dirty="0"/>
              <a:t>goals</a:t>
            </a:r>
          </a:p>
          <a:p>
            <a:pPr lvl="1"/>
            <a:r>
              <a:rPr lang="en-GB" dirty="0"/>
              <a:t>Promote comparability and reproducibility of research results</a:t>
            </a:r>
          </a:p>
          <a:p>
            <a:pPr lvl="1"/>
            <a:r>
              <a:rPr lang="en-GB" dirty="0"/>
              <a:t>Foster interdisciplinary, trans-national and cross-cultural studies</a:t>
            </a:r>
          </a:p>
          <a:p>
            <a:pPr lvl="1"/>
            <a:r>
              <a:rPr lang="en-GB" dirty="0"/>
              <a:t>Discuss how they could be made more readily available to the heterogeneous research community</a:t>
            </a:r>
            <a:endParaRPr lang="sl-SI" dirty="0"/>
          </a:p>
          <a:p>
            <a:endParaRPr lang="sl-SI" dirty="0"/>
          </a:p>
        </p:txBody>
      </p:sp>
    </p:spTree>
    <p:extLst>
      <p:ext uri="{BB962C8B-B14F-4D97-AF65-F5344CB8AC3E}">
        <p14:creationId xmlns:p14="http://schemas.microsoft.com/office/powerpoint/2010/main" val="1081750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B66F-DC39-074F-A2FA-4B252EFCDFE2}"/>
              </a:ext>
            </a:extLst>
          </p:cNvPr>
          <p:cNvSpPr>
            <a:spLocks noGrp="1"/>
          </p:cNvSpPr>
          <p:nvPr>
            <p:ph type="title"/>
          </p:nvPr>
        </p:nvSpPr>
        <p:spPr/>
        <p:txBody>
          <a:bodyPr/>
          <a:lstStyle/>
          <a:p>
            <a:r>
              <a:rPr lang="en-US" dirty="0"/>
              <a:t>Encoding of parliamentary data</a:t>
            </a:r>
          </a:p>
        </p:txBody>
      </p:sp>
      <p:sp>
        <p:nvSpPr>
          <p:cNvPr id="3" name="Content Placeholder 2">
            <a:extLst>
              <a:ext uri="{FF2B5EF4-FFF2-40B4-BE49-F238E27FC236}">
                <a16:creationId xmlns:a16="http://schemas.microsoft.com/office/drawing/2014/main" id="{22F7A0BE-2081-F44B-ABBB-CE7DDCED4C95}"/>
              </a:ext>
            </a:extLst>
          </p:cNvPr>
          <p:cNvSpPr>
            <a:spLocks noGrp="1"/>
          </p:cNvSpPr>
          <p:nvPr>
            <p:ph idx="1"/>
          </p:nvPr>
        </p:nvSpPr>
        <p:spPr/>
        <p:txBody>
          <a:bodyPr>
            <a:normAutofit/>
          </a:bodyPr>
          <a:lstStyle/>
          <a:p>
            <a:r>
              <a:rPr lang="en-US" dirty="0"/>
              <a:t>format, quality and structure of the source files are essential</a:t>
            </a:r>
          </a:p>
          <a:p>
            <a:r>
              <a:rPr lang="en-US" dirty="0"/>
              <a:t>traditionally, only transcriptions of parliamentary sessions have been made available</a:t>
            </a:r>
          </a:p>
          <a:p>
            <a:r>
              <a:rPr lang="en-US" dirty="0"/>
              <a:t>now being increasingly released in audio and video as well</a:t>
            </a:r>
          </a:p>
          <a:p>
            <a:r>
              <a:rPr lang="en-US" dirty="0"/>
              <a:t>key encoding issues in the encoding of parliamentary data</a:t>
            </a:r>
          </a:p>
          <a:p>
            <a:pPr marL="914400" lvl="1" indent="-457200">
              <a:buFont typeface="+mj-lt"/>
              <a:buAutoNum type="arabicPeriod"/>
            </a:pPr>
            <a:r>
              <a:rPr lang="en-US" dirty="0"/>
              <a:t>Source files</a:t>
            </a:r>
          </a:p>
          <a:p>
            <a:pPr marL="914400" lvl="1" indent="-457200">
              <a:buFont typeface="+mj-lt"/>
              <a:buAutoNum type="arabicPeriod"/>
            </a:pPr>
            <a:r>
              <a:rPr lang="en-US" dirty="0"/>
              <a:t>Structural elements</a:t>
            </a:r>
          </a:p>
          <a:p>
            <a:pPr marL="914400" lvl="1" indent="-457200">
              <a:buFont typeface="+mj-lt"/>
              <a:buAutoNum type="arabicPeriod"/>
            </a:pPr>
            <a:r>
              <a:rPr lang="en-US" dirty="0"/>
              <a:t>Encoding standards</a:t>
            </a:r>
          </a:p>
          <a:p>
            <a:pPr marL="914400" lvl="1" indent="-457200">
              <a:buFont typeface="+mj-lt"/>
              <a:buAutoNum type="arabicPeriod"/>
            </a:pPr>
            <a:r>
              <a:rPr lang="en-US" dirty="0"/>
              <a:t>Metadata</a:t>
            </a:r>
          </a:p>
          <a:p>
            <a:pPr marL="914400" lvl="1" indent="-457200">
              <a:buFont typeface="+mj-lt"/>
              <a:buAutoNum type="arabicPeriod"/>
            </a:pPr>
            <a:r>
              <a:rPr lang="en-US" dirty="0"/>
              <a:t>Linguistic annotations</a:t>
            </a:r>
          </a:p>
          <a:p>
            <a:pPr marL="914400" lvl="1" indent="-457200">
              <a:buFont typeface="+mj-lt"/>
              <a:buAutoNum type="arabicPeriod"/>
            </a:pPr>
            <a:r>
              <a:rPr lang="en-US" dirty="0"/>
              <a:t>Text enrichment</a:t>
            </a:r>
          </a:p>
        </p:txBody>
      </p:sp>
      <p:sp>
        <p:nvSpPr>
          <p:cNvPr id="4" name="Footer Placeholder 3">
            <a:extLst>
              <a:ext uri="{FF2B5EF4-FFF2-40B4-BE49-F238E27FC236}">
                <a16:creationId xmlns:a16="http://schemas.microsoft.com/office/drawing/2014/main" id="{34AF15BC-41D1-C749-B856-78765524AFBF}"/>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EF76EF13-79CA-3049-8BE5-85A296119F61}"/>
              </a:ext>
            </a:extLst>
          </p:cNvPr>
          <p:cNvSpPr>
            <a:spLocks noGrp="1"/>
          </p:cNvSpPr>
          <p:nvPr>
            <p:ph type="sldNum" sz="quarter" idx="12"/>
          </p:nvPr>
        </p:nvSpPr>
        <p:spPr/>
        <p:txBody>
          <a:bodyPr/>
          <a:lstStyle/>
          <a:p>
            <a:fld id="{70B9E0CC-5218-4F02-99A8-E56EA2F34919}" type="slidenum">
              <a:rPr lang="bg-BG" smtClean="0"/>
              <a:pPr/>
              <a:t>14</a:t>
            </a:fld>
            <a:endParaRPr lang="bg-BG" dirty="0"/>
          </a:p>
        </p:txBody>
      </p:sp>
    </p:spTree>
    <p:extLst>
      <p:ext uri="{BB962C8B-B14F-4D97-AF65-F5344CB8AC3E}">
        <p14:creationId xmlns:p14="http://schemas.microsoft.com/office/powerpoint/2010/main" val="3545329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E28A5-CF09-E34F-B1F6-BC94F41B0C0F}"/>
              </a:ext>
            </a:extLst>
          </p:cNvPr>
          <p:cNvSpPr>
            <a:spLocks noGrp="1"/>
          </p:cNvSpPr>
          <p:nvPr>
            <p:ph type="title"/>
          </p:nvPr>
        </p:nvSpPr>
        <p:spPr/>
        <p:txBody>
          <a:bodyPr/>
          <a:lstStyle/>
          <a:p>
            <a:r>
              <a:rPr lang="en-US" dirty="0"/>
              <a:t>1. Source files</a:t>
            </a:r>
          </a:p>
        </p:txBody>
      </p:sp>
      <p:sp>
        <p:nvSpPr>
          <p:cNvPr id="3" name="Content Placeholder 2">
            <a:extLst>
              <a:ext uri="{FF2B5EF4-FFF2-40B4-BE49-F238E27FC236}">
                <a16:creationId xmlns:a16="http://schemas.microsoft.com/office/drawing/2014/main" id="{2DD18BE7-7369-0244-B698-D8F9505390E3}"/>
              </a:ext>
            </a:extLst>
          </p:cNvPr>
          <p:cNvSpPr>
            <a:spLocks noGrp="1"/>
          </p:cNvSpPr>
          <p:nvPr>
            <p:ph idx="1"/>
          </p:nvPr>
        </p:nvSpPr>
        <p:spPr>
          <a:xfrm>
            <a:off x="628650" y="880099"/>
            <a:ext cx="7886700" cy="1575426"/>
          </a:xfrm>
        </p:spPr>
        <p:txBody>
          <a:bodyPr/>
          <a:lstStyle/>
          <a:p>
            <a:r>
              <a:rPr lang="en-US" dirty="0"/>
              <a:t>transcriptions of parliamentary proceedings are typically made available in HTML or PDF formats</a:t>
            </a:r>
          </a:p>
          <a:p>
            <a:r>
              <a:rPr lang="en-US" dirty="0"/>
              <a:t>appropriate for reading by humans but not for direct processing by computers &gt;&gt; need to be converted to XML</a:t>
            </a:r>
          </a:p>
        </p:txBody>
      </p:sp>
      <p:sp>
        <p:nvSpPr>
          <p:cNvPr id="4" name="Footer Placeholder 3">
            <a:extLst>
              <a:ext uri="{FF2B5EF4-FFF2-40B4-BE49-F238E27FC236}">
                <a16:creationId xmlns:a16="http://schemas.microsoft.com/office/drawing/2014/main" id="{20A3179D-C028-294F-B68E-84AFDCC52F8F}"/>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B2022943-0423-CB47-A033-F3971618DC85}"/>
              </a:ext>
            </a:extLst>
          </p:cNvPr>
          <p:cNvSpPr>
            <a:spLocks noGrp="1"/>
          </p:cNvSpPr>
          <p:nvPr>
            <p:ph type="sldNum" sz="quarter" idx="12"/>
          </p:nvPr>
        </p:nvSpPr>
        <p:spPr/>
        <p:txBody>
          <a:bodyPr/>
          <a:lstStyle/>
          <a:p>
            <a:fld id="{70B9E0CC-5218-4F02-99A8-E56EA2F34919}" type="slidenum">
              <a:rPr lang="bg-BG" smtClean="0"/>
              <a:pPr/>
              <a:t>15</a:t>
            </a:fld>
            <a:endParaRPr lang="bg-BG" dirty="0"/>
          </a:p>
        </p:txBody>
      </p:sp>
      <p:pic>
        <p:nvPicPr>
          <p:cNvPr id="7" name="Picture 6">
            <a:extLst>
              <a:ext uri="{FF2B5EF4-FFF2-40B4-BE49-F238E27FC236}">
                <a16:creationId xmlns:a16="http://schemas.microsoft.com/office/drawing/2014/main" id="{646B83D6-9DAA-334F-A9D4-E9EF8C9D5E9C}"/>
              </a:ext>
            </a:extLst>
          </p:cNvPr>
          <p:cNvPicPr>
            <a:picLocks noChangeAspect="1"/>
          </p:cNvPicPr>
          <p:nvPr/>
        </p:nvPicPr>
        <p:blipFill>
          <a:blip r:embed="rId2"/>
          <a:stretch>
            <a:fillRect/>
          </a:stretch>
        </p:blipFill>
        <p:spPr>
          <a:xfrm>
            <a:off x="0" y="2707728"/>
            <a:ext cx="5126661" cy="3613256"/>
          </a:xfrm>
          <a:prstGeom prst="rect">
            <a:avLst/>
          </a:prstGeom>
        </p:spPr>
      </p:pic>
      <p:pic>
        <p:nvPicPr>
          <p:cNvPr id="8" name="Picture 7">
            <a:extLst>
              <a:ext uri="{FF2B5EF4-FFF2-40B4-BE49-F238E27FC236}">
                <a16:creationId xmlns:a16="http://schemas.microsoft.com/office/drawing/2014/main" id="{54A8EBCB-951F-154C-B2AB-552B0AA74256}"/>
              </a:ext>
            </a:extLst>
          </p:cNvPr>
          <p:cNvPicPr>
            <a:picLocks noChangeAspect="1"/>
          </p:cNvPicPr>
          <p:nvPr/>
        </p:nvPicPr>
        <p:blipFill>
          <a:blip r:embed="rId3"/>
          <a:stretch>
            <a:fillRect/>
          </a:stretch>
        </p:blipFill>
        <p:spPr>
          <a:xfrm>
            <a:off x="5126661" y="2534214"/>
            <a:ext cx="3852310" cy="3786770"/>
          </a:xfrm>
          <a:prstGeom prst="rect">
            <a:avLst/>
          </a:prstGeom>
        </p:spPr>
      </p:pic>
    </p:spTree>
    <p:extLst>
      <p:ext uri="{BB962C8B-B14F-4D97-AF65-F5344CB8AC3E}">
        <p14:creationId xmlns:p14="http://schemas.microsoft.com/office/powerpoint/2010/main" val="3137580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682817-48CF-0740-BF56-8EA9E549FBAE}"/>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0AE16EB6-3DAD-FA48-9539-78E34B639A8B}"/>
              </a:ext>
            </a:extLst>
          </p:cNvPr>
          <p:cNvSpPr>
            <a:spLocks noGrp="1"/>
          </p:cNvSpPr>
          <p:nvPr>
            <p:ph type="sldNum" sz="quarter" idx="12"/>
          </p:nvPr>
        </p:nvSpPr>
        <p:spPr/>
        <p:txBody>
          <a:bodyPr/>
          <a:lstStyle/>
          <a:p>
            <a:fld id="{70B9E0CC-5218-4F02-99A8-E56EA2F34919}" type="slidenum">
              <a:rPr lang="bg-BG" smtClean="0"/>
              <a:pPr/>
              <a:t>16</a:t>
            </a:fld>
            <a:endParaRPr lang="bg-BG" dirty="0"/>
          </a:p>
        </p:txBody>
      </p:sp>
      <p:pic>
        <p:nvPicPr>
          <p:cNvPr id="3" name="Picture 2">
            <a:extLst>
              <a:ext uri="{FF2B5EF4-FFF2-40B4-BE49-F238E27FC236}">
                <a16:creationId xmlns:a16="http://schemas.microsoft.com/office/drawing/2014/main" id="{A96BDC12-9954-C749-AF48-22AA66E16FE5}"/>
              </a:ext>
            </a:extLst>
          </p:cNvPr>
          <p:cNvPicPr>
            <a:picLocks noChangeAspect="1"/>
          </p:cNvPicPr>
          <p:nvPr/>
        </p:nvPicPr>
        <p:blipFill>
          <a:blip r:embed="rId2"/>
          <a:stretch>
            <a:fillRect/>
          </a:stretch>
        </p:blipFill>
        <p:spPr>
          <a:xfrm>
            <a:off x="273841" y="521708"/>
            <a:ext cx="8241509" cy="5578868"/>
          </a:xfrm>
          <a:prstGeom prst="rect">
            <a:avLst/>
          </a:prstGeom>
        </p:spPr>
      </p:pic>
    </p:spTree>
    <p:extLst>
      <p:ext uri="{BB962C8B-B14F-4D97-AF65-F5344CB8AC3E}">
        <p14:creationId xmlns:p14="http://schemas.microsoft.com/office/powerpoint/2010/main" val="226183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B66F-DC39-074F-A2FA-4B252EFCDFE2}"/>
              </a:ext>
            </a:extLst>
          </p:cNvPr>
          <p:cNvSpPr>
            <a:spLocks noGrp="1"/>
          </p:cNvSpPr>
          <p:nvPr>
            <p:ph type="title"/>
          </p:nvPr>
        </p:nvSpPr>
        <p:spPr/>
        <p:txBody>
          <a:bodyPr/>
          <a:lstStyle/>
          <a:p>
            <a:r>
              <a:rPr lang="en-US" dirty="0"/>
              <a:t>2. Structural elements</a:t>
            </a:r>
          </a:p>
        </p:txBody>
      </p:sp>
      <p:sp>
        <p:nvSpPr>
          <p:cNvPr id="3" name="Content Placeholder 2">
            <a:extLst>
              <a:ext uri="{FF2B5EF4-FFF2-40B4-BE49-F238E27FC236}">
                <a16:creationId xmlns:a16="http://schemas.microsoft.com/office/drawing/2014/main" id="{22F7A0BE-2081-F44B-ABBB-CE7DDCED4C95}"/>
              </a:ext>
            </a:extLst>
          </p:cNvPr>
          <p:cNvSpPr>
            <a:spLocks noGrp="1"/>
          </p:cNvSpPr>
          <p:nvPr>
            <p:ph idx="1"/>
          </p:nvPr>
        </p:nvSpPr>
        <p:spPr>
          <a:xfrm>
            <a:off x="238231" y="1416383"/>
            <a:ext cx="5196797" cy="5112177"/>
          </a:xfrm>
        </p:spPr>
        <p:txBody>
          <a:bodyPr/>
          <a:lstStyle/>
          <a:p>
            <a:r>
              <a:rPr lang="en-US" dirty="0"/>
              <a:t>published in a stable uniform format</a:t>
            </a:r>
          </a:p>
          <a:p>
            <a:pPr lvl="1"/>
            <a:r>
              <a:rPr lang="en-US" dirty="0"/>
              <a:t>table of contents</a:t>
            </a:r>
          </a:p>
          <a:p>
            <a:pPr lvl="1"/>
            <a:r>
              <a:rPr lang="en-US" dirty="0"/>
              <a:t>list of speakers</a:t>
            </a:r>
          </a:p>
          <a:p>
            <a:pPr lvl="1"/>
            <a:r>
              <a:rPr lang="en-US" dirty="0"/>
              <a:t>index of topics</a:t>
            </a:r>
          </a:p>
          <a:p>
            <a:pPr lvl="1"/>
            <a:r>
              <a:rPr lang="en-US" dirty="0"/>
              <a:t>annexes (e.g. session papers, legislation)</a:t>
            </a:r>
          </a:p>
          <a:p>
            <a:pPr lvl="1"/>
            <a:r>
              <a:rPr lang="en-US" dirty="0"/>
              <a:t>transcribed speeches,</a:t>
            </a:r>
          </a:p>
          <a:p>
            <a:pPr lvl="2"/>
            <a:r>
              <a:rPr lang="en-US" dirty="0"/>
              <a:t>accompanied by non-verbal content (e.g. information about the meeting and the chairperson)</a:t>
            </a:r>
          </a:p>
          <a:p>
            <a:pPr lvl="2"/>
            <a:r>
              <a:rPr lang="en-US" dirty="0"/>
              <a:t>description of the outcome of a vote</a:t>
            </a:r>
          </a:p>
          <a:p>
            <a:pPr lvl="2"/>
            <a:r>
              <a:rPr lang="en-US" dirty="0"/>
              <a:t>description of actions (e.g. applause)</a:t>
            </a:r>
          </a:p>
        </p:txBody>
      </p:sp>
      <p:sp>
        <p:nvSpPr>
          <p:cNvPr id="4" name="Footer Placeholder 3">
            <a:extLst>
              <a:ext uri="{FF2B5EF4-FFF2-40B4-BE49-F238E27FC236}">
                <a16:creationId xmlns:a16="http://schemas.microsoft.com/office/drawing/2014/main" id="{34AF15BC-41D1-C749-B856-78765524AFBF}"/>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EF76EF13-79CA-3049-8BE5-85A296119F61}"/>
              </a:ext>
            </a:extLst>
          </p:cNvPr>
          <p:cNvSpPr>
            <a:spLocks noGrp="1"/>
          </p:cNvSpPr>
          <p:nvPr>
            <p:ph type="sldNum" sz="quarter" idx="12"/>
          </p:nvPr>
        </p:nvSpPr>
        <p:spPr/>
        <p:txBody>
          <a:bodyPr/>
          <a:lstStyle/>
          <a:p>
            <a:fld id="{70B9E0CC-5218-4F02-99A8-E56EA2F34919}" type="slidenum">
              <a:rPr lang="bg-BG" smtClean="0"/>
              <a:pPr/>
              <a:t>17</a:t>
            </a:fld>
            <a:endParaRPr lang="bg-BG" dirty="0"/>
          </a:p>
        </p:txBody>
      </p:sp>
      <p:pic>
        <p:nvPicPr>
          <p:cNvPr id="6" name="Picture 5">
            <a:extLst>
              <a:ext uri="{FF2B5EF4-FFF2-40B4-BE49-F238E27FC236}">
                <a16:creationId xmlns:a16="http://schemas.microsoft.com/office/drawing/2014/main" id="{14005751-EDCA-7D42-8ACF-048ADD8EC532}"/>
              </a:ext>
            </a:extLst>
          </p:cNvPr>
          <p:cNvPicPr>
            <a:picLocks noChangeAspect="1"/>
          </p:cNvPicPr>
          <p:nvPr/>
        </p:nvPicPr>
        <p:blipFill>
          <a:blip r:embed="rId2"/>
          <a:stretch>
            <a:fillRect/>
          </a:stretch>
        </p:blipFill>
        <p:spPr>
          <a:xfrm>
            <a:off x="5352836" y="2198669"/>
            <a:ext cx="3623707" cy="3067858"/>
          </a:xfrm>
          <a:prstGeom prst="rect">
            <a:avLst/>
          </a:prstGeom>
        </p:spPr>
      </p:pic>
    </p:spTree>
    <p:extLst>
      <p:ext uri="{BB962C8B-B14F-4D97-AF65-F5344CB8AC3E}">
        <p14:creationId xmlns:p14="http://schemas.microsoft.com/office/powerpoint/2010/main" val="3713497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DE17-2C37-8041-B690-A3129DF73144}"/>
              </a:ext>
            </a:extLst>
          </p:cNvPr>
          <p:cNvSpPr>
            <a:spLocks noGrp="1"/>
          </p:cNvSpPr>
          <p:nvPr>
            <p:ph type="title"/>
          </p:nvPr>
        </p:nvSpPr>
        <p:spPr/>
        <p:txBody>
          <a:bodyPr/>
          <a:lstStyle/>
          <a:p>
            <a:r>
              <a:rPr lang="en-US" dirty="0"/>
              <a:t>3. Encoding standards</a:t>
            </a:r>
          </a:p>
        </p:txBody>
      </p:sp>
      <p:sp>
        <p:nvSpPr>
          <p:cNvPr id="3" name="Content Placeholder 2">
            <a:extLst>
              <a:ext uri="{FF2B5EF4-FFF2-40B4-BE49-F238E27FC236}">
                <a16:creationId xmlns:a16="http://schemas.microsoft.com/office/drawing/2014/main" id="{215E99EF-3C4B-6645-A7E0-E4F49045D215}"/>
              </a:ext>
            </a:extLst>
          </p:cNvPr>
          <p:cNvSpPr>
            <a:spLocks noGrp="1"/>
          </p:cNvSpPr>
          <p:nvPr>
            <p:ph idx="1"/>
          </p:nvPr>
        </p:nvSpPr>
        <p:spPr/>
        <p:txBody>
          <a:bodyPr/>
          <a:lstStyle/>
          <a:p>
            <a:r>
              <a:rPr lang="en-US" dirty="0">
                <a:hlinkClick r:id="rId2"/>
              </a:rPr>
              <a:t>Political Mashup</a:t>
            </a:r>
            <a:endParaRPr lang="en-US" dirty="0"/>
          </a:p>
          <a:p>
            <a:r>
              <a:rPr lang="en-US" dirty="0">
                <a:hlinkClick r:id="rId3"/>
              </a:rPr>
              <a:t>Parliamentary Metadata Language</a:t>
            </a:r>
            <a:endParaRPr lang="en-US" dirty="0"/>
          </a:p>
          <a:p>
            <a:r>
              <a:rPr lang="en-US" dirty="0">
                <a:hlinkClick r:id="rId4"/>
              </a:rPr>
              <a:t>Akomo Ntoso schema</a:t>
            </a:r>
            <a:endParaRPr lang="en-US" dirty="0"/>
          </a:p>
          <a:p>
            <a:r>
              <a:rPr lang="en-US" dirty="0">
                <a:hlinkClick r:id="rId5"/>
              </a:rPr>
              <a:t>Text Encoding Initiative Guidelines</a:t>
            </a:r>
            <a:endParaRPr lang="en-US" dirty="0"/>
          </a:p>
        </p:txBody>
      </p:sp>
      <p:sp>
        <p:nvSpPr>
          <p:cNvPr id="4" name="Footer Placeholder 3">
            <a:extLst>
              <a:ext uri="{FF2B5EF4-FFF2-40B4-BE49-F238E27FC236}">
                <a16:creationId xmlns:a16="http://schemas.microsoft.com/office/drawing/2014/main" id="{EECC11A9-9385-4243-B9C0-3620E0443918}"/>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B9A46175-C04E-6247-8F47-BBA9B47BC8A3}"/>
              </a:ext>
            </a:extLst>
          </p:cNvPr>
          <p:cNvSpPr>
            <a:spLocks noGrp="1"/>
          </p:cNvSpPr>
          <p:nvPr>
            <p:ph type="sldNum" sz="quarter" idx="12"/>
          </p:nvPr>
        </p:nvSpPr>
        <p:spPr/>
        <p:txBody>
          <a:bodyPr/>
          <a:lstStyle/>
          <a:p>
            <a:fld id="{70B9E0CC-5218-4F02-99A8-E56EA2F34919}" type="slidenum">
              <a:rPr lang="bg-BG" smtClean="0"/>
              <a:pPr/>
              <a:t>18</a:t>
            </a:fld>
            <a:endParaRPr lang="bg-BG" dirty="0"/>
          </a:p>
        </p:txBody>
      </p:sp>
      <p:pic>
        <p:nvPicPr>
          <p:cNvPr id="6" name="Picture 5">
            <a:extLst>
              <a:ext uri="{FF2B5EF4-FFF2-40B4-BE49-F238E27FC236}">
                <a16:creationId xmlns:a16="http://schemas.microsoft.com/office/drawing/2014/main" id="{255311DE-F57F-144D-B806-157382CE5E5E}"/>
              </a:ext>
            </a:extLst>
          </p:cNvPr>
          <p:cNvPicPr>
            <a:picLocks noChangeAspect="1"/>
          </p:cNvPicPr>
          <p:nvPr/>
        </p:nvPicPr>
        <p:blipFill>
          <a:blip r:embed="rId6"/>
          <a:stretch>
            <a:fillRect/>
          </a:stretch>
        </p:blipFill>
        <p:spPr>
          <a:xfrm>
            <a:off x="225960" y="3326853"/>
            <a:ext cx="4140557" cy="3109978"/>
          </a:xfrm>
          <a:prstGeom prst="rect">
            <a:avLst/>
          </a:prstGeom>
        </p:spPr>
      </p:pic>
      <p:pic>
        <p:nvPicPr>
          <p:cNvPr id="7" name="Picture 6">
            <a:extLst>
              <a:ext uri="{FF2B5EF4-FFF2-40B4-BE49-F238E27FC236}">
                <a16:creationId xmlns:a16="http://schemas.microsoft.com/office/drawing/2014/main" id="{073CB227-04E3-774B-A5E1-FEAFF861816B}"/>
              </a:ext>
            </a:extLst>
          </p:cNvPr>
          <p:cNvPicPr>
            <a:picLocks noChangeAspect="1"/>
          </p:cNvPicPr>
          <p:nvPr/>
        </p:nvPicPr>
        <p:blipFill>
          <a:blip r:embed="rId7"/>
          <a:stretch>
            <a:fillRect/>
          </a:stretch>
        </p:blipFill>
        <p:spPr>
          <a:xfrm>
            <a:off x="4479533" y="3744048"/>
            <a:ext cx="4438507" cy="2670471"/>
          </a:xfrm>
          <a:prstGeom prst="rect">
            <a:avLst/>
          </a:prstGeom>
        </p:spPr>
      </p:pic>
    </p:spTree>
    <p:extLst>
      <p:ext uri="{BB962C8B-B14F-4D97-AF65-F5344CB8AC3E}">
        <p14:creationId xmlns:p14="http://schemas.microsoft.com/office/powerpoint/2010/main" val="2336298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5C8E1-D73F-C441-9712-247F1D598A50}"/>
              </a:ext>
            </a:extLst>
          </p:cNvPr>
          <p:cNvSpPr>
            <a:spLocks noGrp="1"/>
          </p:cNvSpPr>
          <p:nvPr>
            <p:ph type="title"/>
          </p:nvPr>
        </p:nvSpPr>
        <p:spPr/>
        <p:txBody>
          <a:bodyPr/>
          <a:lstStyle/>
          <a:p>
            <a:r>
              <a:rPr lang="en-US" dirty="0"/>
              <a:t>4. Metadata</a:t>
            </a:r>
          </a:p>
        </p:txBody>
      </p:sp>
      <p:sp>
        <p:nvSpPr>
          <p:cNvPr id="3" name="Content Placeholder 2">
            <a:extLst>
              <a:ext uri="{FF2B5EF4-FFF2-40B4-BE49-F238E27FC236}">
                <a16:creationId xmlns:a16="http://schemas.microsoft.com/office/drawing/2014/main" id="{50878CB0-F875-414A-B26F-3172608E6C57}"/>
              </a:ext>
            </a:extLst>
          </p:cNvPr>
          <p:cNvSpPr>
            <a:spLocks noGrp="1"/>
          </p:cNvSpPr>
          <p:nvPr>
            <p:ph idx="1"/>
          </p:nvPr>
        </p:nvSpPr>
        <p:spPr>
          <a:xfrm>
            <a:off x="104668" y="1453068"/>
            <a:ext cx="5607763" cy="5112177"/>
          </a:xfrm>
        </p:spPr>
        <p:txBody>
          <a:bodyPr/>
          <a:lstStyle/>
          <a:p>
            <a:r>
              <a:rPr lang="en-US" dirty="0"/>
              <a:t>parliamentary records are rich in extralinguistic markup</a:t>
            </a:r>
          </a:p>
          <a:p>
            <a:pPr lvl="1"/>
            <a:r>
              <a:rPr lang="en-US" dirty="0"/>
              <a:t>on the speech level</a:t>
            </a:r>
          </a:p>
          <a:p>
            <a:pPr lvl="2"/>
            <a:r>
              <a:rPr lang="en-US" dirty="0"/>
              <a:t>parliamentary session</a:t>
            </a:r>
          </a:p>
          <a:p>
            <a:pPr lvl="2"/>
            <a:r>
              <a:rPr lang="en-US" dirty="0"/>
              <a:t>date</a:t>
            </a:r>
          </a:p>
          <a:p>
            <a:pPr lvl="2"/>
            <a:r>
              <a:rPr lang="en-US" dirty="0"/>
              <a:t>meeting item</a:t>
            </a:r>
          </a:p>
          <a:p>
            <a:pPr lvl="2"/>
            <a:r>
              <a:rPr lang="en-US" dirty="0"/>
              <a:t>speaking time</a:t>
            </a:r>
          </a:p>
          <a:p>
            <a:pPr lvl="1"/>
            <a:r>
              <a:rPr lang="en-US" dirty="0"/>
              <a:t>on the speaker level</a:t>
            </a:r>
          </a:p>
          <a:p>
            <a:pPr lvl="2"/>
            <a:r>
              <a:rPr lang="en-US" dirty="0"/>
              <a:t>speaker’s name</a:t>
            </a:r>
          </a:p>
          <a:p>
            <a:pPr lvl="2"/>
            <a:r>
              <a:rPr lang="en-US" dirty="0"/>
              <a:t>date of birth</a:t>
            </a:r>
          </a:p>
          <a:p>
            <a:pPr lvl="2"/>
            <a:r>
              <a:rPr lang="en-US" dirty="0"/>
              <a:t>gender, education</a:t>
            </a:r>
          </a:p>
          <a:p>
            <a:pPr lvl="2"/>
            <a:r>
              <a:rPr lang="en-US" dirty="0"/>
              <a:t>party affiliation)</a:t>
            </a:r>
          </a:p>
          <a:p>
            <a:r>
              <a:rPr lang="en-US" dirty="0"/>
              <a:t>can be used as variables in analysis or for fine-grained filtering of the research data</a:t>
            </a:r>
          </a:p>
        </p:txBody>
      </p:sp>
      <p:sp>
        <p:nvSpPr>
          <p:cNvPr id="4" name="Footer Placeholder 3">
            <a:extLst>
              <a:ext uri="{FF2B5EF4-FFF2-40B4-BE49-F238E27FC236}">
                <a16:creationId xmlns:a16="http://schemas.microsoft.com/office/drawing/2014/main" id="{03B1734F-C210-554F-9C26-57C8203E172D}"/>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7DCDAA39-DF49-354B-A967-7EE679766128}"/>
              </a:ext>
            </a:extLst>
          </p:cNvPr>
          <p:cNvSpPr>
            <a:spLocks noGrp="1"/>
          </p:cNvSpPr>
          <p:nvPr>
            <p:ph type="sldNum" sz="quarter" idx="12"/>
          </p:nvPr>
        </p:nvSpPr>
        <p:spPr/>
        <p:txBody>
          <a:bodyPr/>
          <a:lstStyle/>
          <a:p>
            <a:fld id="{70B9E0CC-5218-4F02-99A8-E56EA2F34919}" type="slidenum">
              <a:rPr lang="bg-BG" smtClean="0"/>
              <a:pPr/>
              <a:t>19</a:t>
            </a:fld>
            <a:endParaRPr lang="bg-BG" dirty="0"/>
          </a:p>
        </p:txBody>
      </p:sp>
      <p:pic>
        <p:nvPicPr>
          <p:cNvPr id="7" name="Picture 6">
            <a:extLst>
              <a:ext uri="{FF2B5EF4-FFF2-40B4-BE49-F238E27FC236}">
                <a16:creationId xmlns:a16="http://schemas.microsoft.com/office/drawing/2014/main" id="{45E022E9-6E02-C244-A5B2-3FC0ED952881}"/>
              </a:ext>
            </a:extLst>
          </p:cNvPr>
          <p:cNvPicPr>
            <a:picLocks noChangeAspect="1"/>
          </p:cNvPicPr>
          <p:nvPr/>
        </p:nvPicPr>
        <p:blipFill>
          <a:blip r:embed="rId2"/>
          <a:stretch>
            <a:fillRect/>
          </a:stretch>
        </p:blipFill>
        <p:spPr>
          <a:xfrm>
            <a:off x="3488006" y="2469008"/>
            <a:ext cx="5254087" cy="2750263"/>
          </a:xfrm>
          <a:prstGeom prst="rect">
            <a:avLst/>
          </a:prstGeom>
        </p:spPr>
      </p:pic>
      <p:sp>
        <p:nvSpPr>
          <p:cNvPr id="8" name="Rectangle 7">
            <a:extLst>
              <a:ext uri="{FF2B5EF4-FFF2-40B4-BE49-F238E27FC236}">
                <a16:creationId xmlns:a16="http://schemas.microsoft.com/office/drawing/2014/main" id="{8514C95E-941C-B349-8465-052E55BDDF5C}"/>
              </a:ext>
            </a:extLst>
          </p:cNvPr>
          <p:cNvSpPr/>
          <p:nvPr/>
        </p:nvSpPr>
        <p:spPr>
          <a:xfrm>
            <a:off x="4094252" y="1934581"/>
            <a:ext cx="4572000" cy="646331"/>
          </a:xfrm>
          <a:prstGeom prst="rect">
            <a:avLst/>
          </a:prstGeom>
        </p:spPr>
        <p:txBody>
          <a:bodyPr>
            <a:spAutoFit/>
          </a:bodyPr>
          <a:lstStyle/>
          <a:p>
            <a:r>
              <a:rPr lang="en-US" dirty="0">
                <a:solidFill>
                  <a:srgbClr val="888888"/>
                </a:solidFill>
                <a:latin typeface="Rubik"/>
              </a:rPr>
              <a:t>Text production in the German parliament over time by political party</a:t>
            </a:r>
            <a:endParaRPr lang="en-US" dirty="0"/>
          </a:p>
        </p:txBody>
      </p:sp>
    </p:spTree>
    <p:extLst>
      <p:ext uri="{BB962C8B-B14F-4D97-AF65-F5344CB8AC3E}">
        <p14:creationId xmlns:p14="http://schemas.microsoft.com/office/powerpoint/2010/main" val="929144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2647DEA-27C5-324E-A569-7E16265871DE}"/>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AD394162-474B-6A40-9FD5-41E7F02F89B9}"/>
              </a:ext>
            </a:extLst>
          </p:cNvPr>
          <p:cNvSpPr>
            <a:spLocks noGrp="1"/>
          </p:cNvSpPr>
          <p:nvPr>
            <p:ph type="sldNum" sz="quarter" idx="12"/>
          </p:nvPr>
        </p:nvSpPr>
        <p:spPr/>
        <p:txBody>
          <a:bodyPr/>
          <a:lstStyle/>
          <a:p>
            <a:fld id="{70B9E0CC-5218-4F02-99A8-E56EA2F34919}" type="slidenum">
              <a:rPr lang="bg-BG" smtClean="0"/>
              <a:pPr/>
              <a:t>20</a:t>
            </a:fld>
            <a:endParaRPr lang="bg-BG" dirty="0"/>
          </a:p>
        </p:txBody>
      </p:sp>
      <p:pic>
        <p:nvPicPr>
          <p:cNvPr id="6" name="Picture 5">
            <a:extLst>
              <a:ext uri="{FF2B5EF4-FFF2-40B4-BE49-F238E27FC236}">
                <a16:creationId xmlns:a16="http://schemas.microsoft.com/office/drawing/2014/main" id="{5EA54D46-D125-9D49-9478-B483EF302ACB}"/>
              </a:ext>
            </a:extLst>
          </p:cNvPr>
          <p:cNvPicPr>
            <a:picLocks noChangeAspect="1"/>
          </p:cNvPicPr>
          <p:nvPr/>
        </p:nvPicPr>
        <p:blipFill>
          <a:blip r:embed="rId2"/>
          <a:stretch>
            <a:fillRect/>
          </a:stretch>
        </p:blipFill>
        <p:spPr>
          <a:xfrm>
            <a:off x="128364" y="226031"/>
            <a:ext cx="9015636" cy="3370637"/>
          </a:xfrm>
          <a:prstGeom prst="rect">
            <a:avLst/>
          </a:prstGeom>
        </p:spPr>
      </p:pic>
      <p:pic>
        <p:nvPicPr>
          <p:cNvPr id="7" name="Picture 6">
            <a:extLst>
              <a:ext uri="{FF2B5EF4-FFF2-40B4-BE49-F238E27FC236}">
                <a16:creationId xmlns:a16="http://schemas.microsoft.com/office/drawing/2014/main" id="{AFC8BAA4-6FB8-6C40-AF0B-F9D3904CC88E}"/>
              </a:ext>
            </a:extLst>
          </p:cNvPr>
          <p:cNvPicPr>
            <a:picLocks noChangeAspect="1"/>
          </p:cNvPicPr>
          <p:nvPr/>
        </p:nvPicPr>
        <p:blipFill>
          <a:blip r:embed="rId3"/>
          <a:stretch>
            <a:fillRect/>
          </a:stretch>
        </p:blipFill>
        <p:spPr>
          <a:xfrm>
            <a:off x="2108882" y="4225747"/>
            <a:ext cx="5054600" cy="2146300"/>
          </a:xfrm>
          <a:prstGeom prst="rect">
            <a:avLst/>
          </a:prstGeom>
        </p:spPr>
      </p:pic>
      <p:sp>
        <p:nvSpPr>
          <p:cNvPr id="8" name="Rectangle 7">
            <a:extLst>
              <a:ext uri="{FF2B5EF4-FFF2-40B4-BE49-F238E27FC236}">
                <a16:creationId xmlns:a16="http://schemas.microsoft.com/office/drawing/2014/main" id="{780DA496-6DF9-ED45-8F16-1E65F91927E1}"/>
              </a:ext>
            </a:extLst>
          </p:cNvPr>
          <p:cNvSpPr/>
          <p:nvPr/>
        </p:nvSpPr>
        <p:spPr>
          <a:xfrm>
            <a:off x="64182" y="300990"/>
            <a:ext cx="4572000" cy="646331"/>
          </a:xfrm>
          <a:prstGeom prst="rect">
            <a:avLst/>
          </a:prstGeom>
        </p:spPr>
        <p:txBody>
          <a:bodyPr>
            <a:spAutoFit/>
          </a:bodyPr>
          <a:lstStyle/>
          <a:p>
            <a:r>
              <a:rPr lang="en-US" dirty="0">
                <a:solidFill>
                  <a:srgbClr val="888888"/>
                </a:solidFill>
                <a:latin typeface="Rubik"/>
              </a:rPr>
              <a:t>Most characteristic nouns specific to a given parliamentary group in the French parliament.</a:t>
            </a:r>
            <a:endParaRPr lang="en-US" dirty="0"/>
          </a:p>
        </p:txBody>
      </p:sp>
      <p:sp>
        <p:nvSpPr>
          <p:cNvPr id="9" name="Rectangle 8">
            <a:extLst>
              <a:ext uri="{FF2B5EF4-FFF2-40B4-BE49-F238E27FC236}">
                <a16:creationId xmlns:a16="http://schemas.microsoft.com/office/drawing/2014/main" id="{21F5D974-EDF0-AE40-9D7A-EF9B25569D0E}"/>
              </a:ext>
            </a:extLst>
          </p:cNvPr>
          <p:cNvSpPr/>
          <p:nvPr/>
        </p:nvSpPr>
        <p:spPr>
          <a:xfrm>
            <a:off x="128364" y="3588042"/>
            <a:ext cx="4572000" cy="646331"/>
          </a:xfrm>
          <a:prstGeom prst="rect">
            <a:avLst/>
          </a:prstGeom>
        </p:spPr>
        <p:txBody>
          <a:bodyPr>
            <a:spAutoFit/>
          </a:bodyPr>
          <a:lstStyle/>
          <a:p>
            <a:r>
              <a:rPr lang="en-US" dirty="0">
                <a:solidFill>
                  <a:srgbClr val="888888"/>
                </a:solidFill>
                <a:latin typeface="Rubik"/>
              </a:rPr>
              <a:t>Representation and text production of female members of the Danish parliament</a:t>
            </a:r>
            <a:endParaRPr lang="en-US" dirty="0"/>
          </a:p>
        </p:txBody>
      </p:sp>
    </p:spTree>
    <p:extLst>
      <p:ext uri="{BB962C8B-B14F-4D97-AF65-F5344CB8AC3E}">
        <p14:creationId xmlns:p14="http://schemas.microsoft.com/office/powerpoint/2010/main" val="2475709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F5D97-7127-8A40-99AF-373A7ACACE1A}"/>
              </a:ext>
            </a:extLst>
          </p:cNvPr>
          <p:cNvSpPr>
            <a:spLocks noGrp="1"/>
          </p:cNvSpPr>
          <p:nvPr>
            <p:ph type="title"/>
          </p:nvPr>
        </p:nvSpPr>
        <p:spPr/>
        <p:txBody>
          <a:bodyPr/>
          <a:lstStyle/>
          <a:p>
            <a:r>
              <a:rPr lang="en-US" dirty="0"/>
              <a:t>5. Linguistic annotations</a:t>
            </a:r>
          </a:p>
        </p:txBody>
      </p:sp>
      <p:sp>
        <p:nvSpPr>
          <p:cNvPr id="3" name="Content Placeholder 2">
            <a:extLst>
              <a:ext uri="{FF2B5EF4-FFF2-40B4-BE49-F238E27FC236}">
                <a16:creationId xmlns:a16="http://schemas.microsoft.com/office/drawing/2014/main" id="{533BAEE8-2CB9-2F48-AC9F-21E6EF16DD47}"/>
              </a:ext>
            </a:extLst>
          </p:cNvPr>
          <p:cNvSpPr>
            <a:spLocks noGrp="1"/>
          </p:cNvSpPr>
          <p:nvPr>
            <p:ph idx="1"/>
          </p:nvPr>
        </p:nvSpPr>
        <p:spPr>
          <a:xfrm>
            <a:off x="628650" y="1095856"/>
            <a:ext cx="7886700" cy="5112177"/>
          </a:xfrm>
        </p:spPr>
        <p:txBody>
          <a:bodyPr/>
          <a:lstStyle/>
          <a:p>
            <a:r>
              <a:rPr lang="en-US" dirty="0"/>
              <a:t>parliamentary records are further enriched with different levels of linguistic annotations</a:t>
            </a:r>
          </a:p>
          <a:p>
            <a:pPr lvl="1"/>
            <a:r>
              <a:rPr lang="en-US" dirty="0"/>
              <a:t>tokenization (identifying words and, typically, punctuation marks)</a:t>
            </a:r>
          </a:p>
          <a:p>
            <a:pPr lvl="1"/>
            <a:r>
              <a:rPr lang="en-US" dirty="0"/>
              <a:t>sentence segmentation (marking sentence boundaries)</a:t>
            </a:r>
          </a:p>
          <a:p>
            <a:pPr lvl="1"/>
            <a:r>
              <a:rPr lang="en-US" dirty="0"/>
              <a:t>morphosyntactic tagging (adding information on the part of speech and other morphosyntactic characteristics of each word token in the corpus)</a:t>
            </a:r>
          </a:p>
          <a:p>
            <a:pPr lvl="1"/>
            <a:r>
              <a:rPr lang="en-US" dirty="0"/>
              <a:t>lemmatization (providing the base dictionary forms of the inflected words)</a:t>
            </a:r>
          </a:p>
        </p:txBody>
      </p:sp>
      <p:sp>
        <p:nvSpPr>
          <p:cNvPr id="4" name="Footer Placeholder 3">
            <a:extLst>
              <a:ext uri="{FF2B5EF4-FFF2-40B4-BE49-F238E27FC236}">
                <a16:creationId xmlns:a16="http://schemas.microsoft.com/office/drawing/2014/main" id="{7712F887-968B-CF47-8681-13E99CC4EDE6}"/>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B78C9D9F-0BA4-3B4F-946A-4DC376E9CC21}"/>
              </a:ext>
            </a:extLst>
          </p:cNvPr>
          <p:cNvSpPr>
            <a:spLocks noGrp="1"/>
          </p:cNvSpPr>
          <p:nvPr>
            <p:ph type="sldNum" sz="quarter" idx="12"/>
          </p:nvPr>
        </p:nvSpPr>
        <p:spPr/>
        <p:txBody>
          <a:bodyPr/>
          <a:lstStyle/>
          <a:p>
            <a:fld id="{70B9E0CC-5218-4F02-99A8-E56EA2F34919}" type="slidenum">
              <a:rPr lang="bg-BG" smtClean="0"/>
              <a:pPr/>
              <a:t>21</a:t>
            </a:fld>
            <a:endParaRPr lang="bg-BG" dirty="0"/>
          </a:p>
        </p:txBody>
      </p:sp>
      <p:pic>
        <p:nvPicPr>
          <p:cNvPr id="6" name="Picture 5">
            <a:extLst>
              <a:ext uri="{FF2B5EF4-FFF2-40B4-BE49-F238E27FC236}">
                <a16:creationId xmlns:a16="http://schemas.microsoft.com/office/drawing/2014/main" id="{FA257214-A0C9-9C4B-A562-0804B2BE1681}"/>
              </a:ext>
            </a:extLst>
          </p:cNvPr>
          <p:cNvPicPr>
            <a:picLocks noChangeAspect="1"/>
          </p:cNvPicPr>
          <p:nvPr/>
        </p:nvPicPr>
        <p:blipFill>
          <a:blip r:embed="rId2"/>
          <a:stretch>
            <a:fillRect/>
          </a:stretch>
        </p:blipFill>
        <p:spPr>
          <a:xfrm>
            <a:off x="3632200" y="4028410"/>
            <a:ext cx="4965700" cy="2362200"/>
          </a:xfrm>
          <a:prstGeom prst="rect">
            <a:avLst/>
          </a:prstGeom>
        </p:spPr>
      </p:pic>
    </p:spTree>
    <p:extLst>
      <p:ext uri="{BB962C8B-B14F-4D97-AF65-F5344CB8AC3E}">
        <p14:creationId xmlns:p14="http://schemas.microsoft.com/office/powerpoint/2010/main" val="1633903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BBE8C-A6FE-E742-AEE1-8DCCFC12DA5D}"/>
              </a:ext>
            </a:extLst>
          </p:cNvPr>
          <p:cNvSpPr>
            <a:spLocks noGrp="1"/>
          </p:cNvSpPr>
          <p:nvPr>
            <p:ph type="title"/>
          </p:nvPr>
        </p:nvSpPr>
        <p:spPr/>
        <p:txBody>
          <a:bodyPr/>
          <a:lstStyle/>
          <a:p>
            <a:r>
              <a:rPr lang="en-US" dirty="0"/>
              <a:t>6. Text enrichment</a:t>
            </a:r>
          </a:p>
        </p:txBody>
      </p:sp>
      <p:sp>
        <p:nvSpPr>
          <p:cNvPr id="3" name="Content Placeholder 2">
            <a:extLst>
              <a:ext uri="{FF2B5EF4-FFF2-40B4-BE49-F238E27FC236}">
                <a16:creationId xmlns:a16="http://schemas.microsoft.com/office/drawing/2014/main" id="{D1B90A02-173F-F542-B5E4-46E603A7961F}"/>
              </a:ext>
            </a:extLst>
          </p:cNvPr>
          <p:cNvSpPr>
            <a:spLocks noGrp="1"/>
          </p:cNvSpPr>
          <p:nvPr>
            <p:ph idx="1"/>
          </p:nvPr>
        </p:nvSpPr>
        <p:spPr>
          <a:xfrm>
            <a:off x="628650" y="1034210"/>
            <a:ext cx="7886700" cy="5112177"/>
          </a:xfrm>
        </p:spPr>
        <p:txBody>
          <a:bodyPr/>
          <a:lstStyle/>
          <a:p>
            <a:r>
              <a:rPr lang="en-US" dirty="0"/>
              <a:t>to further facilitate the use of parliamentary records, they often also include</a:t>
            </a:r>
          </a:p>
          <a:p>
            <a:pPr lvl="1"/>
            <a:r>
              <a:rPr lang="en-US" dirty="0"/>
              <a:t>annotations of named entities (markings of names of persons, organizations and places)</a:t>
            </a:r>
          </a:p>
          <a:p>
            <a:pPr lvl="1"/>
            <a:r>
              <a:rPr lang="en-US" dirty="0"/>
              <a:t>sentiment (information on whether a speech conveys a positive, negative or neutral attitude about the subject matter)</a:t>
            </a:r>
          </a:p>
          <a:p>
            <a:pPr lvl="1"/>
            <a:r>
              <a:rPr lang="en-US" dirty="0"/>
              <a:t>discussion topics</a:t>
            </a:r>
          </a:p>
          <a:p>
            <a:pPr lvl="1"/>
            <a:r>
              <a:rPr lang="en-US" dirty="0"/>
              <a:t>linking with their corresponding Wikipedia pages (e.g. Brexit)</a:t>
            </a:r>
          </a:p>
          <a:p>
            <a:pPr lvl="1"/>
            <a:r>
              <a:rPr lang="en-US" dirty="0"/>
              <a:t>linking of parliamentary debates with external knowledge sources (e.g. voting records)</a:t>
            </a:r>
          </a:p>
        </p:txBody>
      </p:sp>
      <p:sp>
        <p:nvSpPr>
          <p:cNvPr id="4" name="Footer Placeholder 3">
            <a:extLst>
              <a:ext uri="{FF2B5EF4-FFF2-40B4-BE49-F238E27FC236}">
                <a16:creationId xmlns:a16="http://schemas.microsoft.com/office/drawing/2014/main" id="{C632DA99-FBDD-AB40-9D39-A3651D2D4B43}"/>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4E904D43-1E9B-D54F-8DE8-09FBACA0E166}"/>
              </a:ext>
            </a:extLst>
          </p:cNvPr>
          <p:cNvSpPr>
            <a:spLocks noGrp="1"/>
          </p:cNvSpPr>
          <p:nvPr>
            <p:ph type="sldNum" sz="quarter" idx="12"/>
          </p:nvPr>
        </p:nvSpPr>
        <p:spPr/>
        <p:txBody>
          <a:bodyPr/>
          <a:lstStyle/>
          <a:p>
            <a:fld id="{70B9E0CC-5218-4F02-99A8-E56EA2F34919}" type="slidenum">
              <a:rPr lang="bg-BG" smtClean="0"/>
              <a:pPr/>
              <a:t>22</a:t>
            </a:fld>
            <a:endParaRPr lang="bg-BG" dirty="0"/>
          </a:p>
        </p:txBody>
      </p:sp>
      <p:pic>
        <p:nvPicPr>
          <p:cNvPr id="6" name="Picture 5">
            <a:extLst>
              <a:ext uri="{FF2B5EF4-FFF2-40B4-BE49-F238E27FC236}">
                <a16:creationId xmlns:a16="http://schemas.microsoft.com/office/drawing/2014/main" id="{E8BE8B17-21E3-C841-87AA-08875B78A34A}"/>
              </a:ext>
            </a:extLst>
          </p:cNvPr>
          <p:cNvPicPr>
            <a:picLocks noChangeAspect="1"/>
          </p:cNvPicPr>
          <p:nvPr/>
        </p:nvPicPr>
        <p:blipFill>
          <a:blip r:embed="rId2"/>
          <a:stretch>
            <a:fillRect/>
          </a:stretch>
        </p:blipFill>
        <p:spPr>
          <a:xfrm>
            <a:off x="1167259" y="4935812"/>
            <a:ext cx="6604000" cy="1511300"/>
          </a:xfrm>
          <a:prstGeom prst="rect">
            <a:avLst/>
          </a:prstGeom>
        </p:spPr>
      </p:pic>
      <p:sp>
        <p:nvSpPr>
          <p:cNvPr id="7" name="Rectangle 6">
            <a:extLst>
              <a:ext uri="{FF2B5EF4-FFF2-40B4-BE49-F238E27FC236}">
                <a16:creationId xmlns:a16="http://schemas.microsoft.com/office/drawing/2014/main" id="{F8A31EF6-6FE7-2C4F-9750-FD01CFF136B1}"/>
              </a:ext>
            </a:extLst>
          </p:cNvPr>
          <p:cNvSpPr/>
          <p:nvPr/>
        </p:nvSpPr>
        <p:spPr>
          <a:xfrm>
            <a:off x="292814" y="4479155"/>
            <a:ext cx="8851186" cy="369332"/>
          </a:xfrm>
          <a:prstGeom prst="rect">
            <a:avLst/>
          </a:prstGeom>
        </p:spPr>
        <p:txBody>
          <a:bodyPr wrap="square">
            <a:spAutoFit/>
          </a:bodyPr>
          <a:lstStyle/>
          <a:p>
            <a:r>
              <a:rPr lang="en-US" dirty="0">
                <a:solidFill>
                  <a:srgbClr val="888888"/>
                </a:solidFill>
                <a:latin typeface="Rubik"/>
              </a:rPr>
              <a:t>Illustration of named entity recognition and linking in the UK parliamentary proceedings</a:t>
            </a:r>
            <a:endParaRPr lang="en-US" dirty="0"/>
          </a:p>
        </p:txBody>
      </p:sp>
    </p:spTree>
    <p:extLst>
      <p:ext uri="{BB962C8B-B14F-4D97-AF65-F5344CB8AC3E}">
        <p14:creationId xmlns:p14="http://schemas.microsoft.com/office/powerpoint/2010/main" val="804850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DEC0F1C-3555-E94D-8DAB-C2A9D4254BA3}"/>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540F429C-063E-5B4C-A8E2-4A1D335BDB4B}"/>
              </a:ext>
            </a:extLst>
          </p:cNvPr>
          <p:cNvSpPr>
            <a:spLocks noGrp="1"/>
          </p:cNvSpPr>
          <p:nvPr>
            <p:ph type="sldNum" sz="quarter" idx="12"/>
          </p:nvPr>
        </p:nvSpPr>
        <p:spPr/>
        <p:txBody>
          <a:bodyPr/>
          <a:lstStyle/>
          <a:p>
            <a:fld id="{70B9E0CC-5218-4F02-99A8-E56EA2F34919}" type="slidenum">
              <a:rPr lang="bg-BG" smtClean="0"/>
              <a:pPr/>
              <a:t>23</a:t>
            </a:fld>
            <a:endParaRPr lang="bg-BG" dirty="0"/>
          </a:p>
        </p:txBody>
      </p:sp>
      <p:pic>
        <p:nvPicPr>
          <p:cNvPr id="6" name="Picture 5">
            <a:extLst>
              <a:ext uri="{FF2B5EF4-FFF2-40B4-BE49-F238E27FC236}">
                <a16:creationId xmlns:a16="http://schemas.microsoft.com/office/drawing/2014/main" id="{84DD29B7-0107-C240-8758-7DA44421C6D8}"/>
              </a:ext>
            </a:extLst>
          </p:cNvPr>
          <p:cNvPicPr>
            <a:picLocks noChangeAspect="1"/>
          </p:cNvPicPr>
          <p:nvPr/>
        </p:nvPicPr>
        <p:blipFill>
          <a:blip r:embed="rId2"/>
          <a:stretch>
            <a:fillRect/>
          </a:stretch>
        </p:blipFill>
        <p:spPr>
          <a:xfrm>
            <a:off x="285997" y="1593649"/>
            <a:ext cx="8598575" cy="1403849"/>
          </a:xfrm>
          <a:prstGeom prst="rect">
            <a:avLst/>
          </a:prstGeom>
        </p:spPr>
      </p:pic>
      <p:sp>
        <p:nvSpPr>
          <p:cNvPr id="7" name="Rectangle 6">
            <a:extLst>
              <a:ext uri="{FF2B5EF4-FFF2-40B4-BE49-F238E27FC236}">
                <a16:creationId xmlns:a16="http://schemas.microsoft.com/office/drawing/2014/main" id="{F6422D1B-33A4-C04E-932C-5F55E7AE966F}"/>
              </a:ext>
            </a:extLst>
          </p:cNvPr>
          <p:cNvSpPr/>
          <p:nvPr/>
        </p:nvSpPr>
        <p:spPr>
          <a:xfrm>
            <a:off x="285997" y="645376"/>
            <a:ext cx="6700430" cy="646331"/>
          </a:xfrm>
          <a:prstGeom prst="rect">
            <a:avLst/>
          </a:prstGeom>
        </p:spPr>
        <p:txBody>
          <a:bodyPr wrap="square">
            <a:spAutoFit/>
          </a:bodyPr>
          <a:lstStyle/>
          <a:p>
            <a:r>
              <a:rPr lang="en-US" dirty="0">
                <a:solidFill>
                  <a:srgbClr val="888888"/>
                </a:solidFill>
                <a:latin typeface="Rubik"/>
              </a:rPr>
              <a:t>Examples of sentiment annotation (positive in green, negative in red) in the UK parliamentary corpus</a:t>
            </a:r>
            <a:endParaRPr lang="en-US" dirty="0"/>
          </a:p>
        </p:txBody>
      </p:sp>
    </p:spTree>
    <p:extLst>
      <p:ext uri="{BB962C8B-B14F-4D97-AF65-F5344CB8AC3E}">
        <p14:creationId xmlns:p14="http://schemas.microsoft.com/office/powerpoint/2010/main" val="1632425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8AA62-F327-3343-B5A9-C8B7D584F554}"/>
              </a:ext>
            </a:extLst>
          </p:cNvPr>
          <p:cNvSpPr>
            <a:spLocks noGrp="1"/>
          </p:cNvSpPr>
          <p:nvPr>
            <p:ph type="title"/>
          </p:nvPr>
        </p:nvSpPr>
        <p:spPr>
          <a:xfrm>
            <a:off x="113016" y="365126"/>
            <a:ext cx="8815226" cy="1080000"/>
          </a:xfrm>
        </p:spPr>
        <p:txBody>
          <a:bodyPr/>
          <a:lstStyle/>
          <a:p>
            <a:r>
              <a:rPr lang="en-US" dirty="0">
                <a:hlinkClick r:id="rId2"/>
              </a:rPr>
              <a:t>Parliamentary corpora in CLARIN Resource Families</a:t>
            </a:r>
            <a:endParaRPr lang="en-US" dirty="0"/>
          </a:p>
        </p:txBody>
      </p:sp>
      <p:sp>
        <p:nvSpPr>
          <p:cNvPr id="3" name="Content Placeholder 2">
            <a:extLst>
              <a:ext uri="{FF2B5EF4-FFF2-40B4-BE49-F238E27FC236}">
                <a16:creationId xmlns:a16="http://schemas.microsoft.com/office/drawing/2014/main" id="{E5723062-F368-5A4E-94B3-C4CF0F79E5A9}"/>
              </a:ext>
            </a:extLst>
          </p:cNvPr>
          <p:cNvSpPr>
            <a:spLocks noGrp="1"/>
          </p:cNvSpPr>
          <p:nvPr>
            <p:ph idx="1"/>
          </p:nvPr>
        </p:nvSpPr>
        <p:spPr>
          <a:xfrm>
            <a:off x="215757" y="1023937"/>
            <a:ext cx="8609743" cy="2787775"/>
          </a:xfrm>
        </p:spPr>
        <p:txBody>
          <a:bodyPr>
            <a:normAutofit fontScale="62500" lnSpcReduction="20000"/>
          </a:bodyPr>
          <a:lstStyle/>
          <a:p>
            <a:r>
              <a:rPr lang="en-US" dirty="0"/>
              <a:t>18 parliamentary corpora</a:t>
            </a:r>
          </a:p>
          <a:p>
            <a:pPr lvl="1"/>
            <a:r>
              <a:rPr lang="en-US" dirty="0"/>
              <a:t>15 national parliaments in 14 languages</a:t>
            </a:r>
          </a:p>
          <a:p>
            <a:pPr lvl="1"/>
            <a:r>
              <a:rPr lang="en-US" dirty="0"/>
              <a:t>the corpus of the European parliament proceedings in 21 languages</a:t>
            </a:r>
          </a:p>
          <a:p>
            <a:pPr lvl="1"/>
            <a:r>
              <a:rPr lang="en-US" dirty="0"/>
              <a:t>most are richly linguistically annotated</a:t>
            </a:r>
          </a:p>
          <a:p>
            <a:r>
              <a:rPr lang="en-US" dirty="0"/>
              <a:t>access</a:t>
            </a:r>
          </a:p>
          <a:p>
            <a:pPr lvl="1"/>
            <a:r>
              <a:rPr lang="en-US" dirty="0"/>
              <a:t>directly downloaded</a:t>
            </a:r>
          </a:p>
          <a:p>
            <a:pPr lvl="1"/>
            <a:r>
              <a:rPr lang="en-US" dirty="0"/>
              <a:t>queried through easy-to-use online search environments</a:t>
            </a:r>
          </a:p>
          <a:p>
            <a:pPr lvl="1"/>
            <a:r>
              <a:rPr lang="en-US" dirty="0"/>
              <a:t>available under open </a:t>
            </a:r>
            <a:r>
              <a:rPr lang="en-US" dirty="0" err="1"/>
              <a:t>licences</a:t>
            </a:r>
            <a:endParaRPr lang="en-US" dirty="0"/>
          </a:p>
          <a:p>
            <a:r>
              <a:rPr lang="en-US" dirty="0"/>
              <a:t>characteristics</a:t>
            </a:r>
          </a:p>
          <a:p>
            <a:pPr lvl="1"/>
            <a:r>
              <a:rPr lang="en-US" dirty="0"/>
              <a:t>UK’s Hansard Corpus the largest (1.6 billion tokens, 7.6 million speeches made by around 40,000 different speakers) and spanning the longest time period (1803-2005)</a:t>
            </a:r>
          </a:p>
          <a:p>
            <a:pPr lvl="1"/>
            <a:r>
              <a:rPr lang="en-US" dirty="0"/>
              <a:t>corpora from other countries are significantly smaller (10 - 100 million tokens) and cover shorter periods (mostly from the 1970s onwards)</a:t>
            </a:r>
          </a:p>
        </p:txBody>
      </p:sp>
      <p:sp>
        <p:nvSpPr>
          <p:cNvPr id="4" name="Footer Placeholder 3">
            <a:extLst>
              <a:ext uri="{FF2B5EF4-FFF2-40B4-BE49-F238E27FC236}">
                <a16:creationId xmlns:a16="http://schemas.microsoft.com/office/drawing/2014/main" id="{CE775F28-8E58-A748-BCA6-F111B2CB570D}"/>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A7A8BD9D-1368-5D4E-8126-E58DC8A3180A}"/>
              </a:ext>
            </a:extLst>
          </p:cNvPr>
          <p:cNvSpPr>
            <a:spLocks noGrp="1"/>
          </p:cNvSpPr>
          <p:nvPr>
            <p:ph type="sldNum" sz="quarter" idx="12"/>
          </p:nvPr>
        </p:nvSpPr>
        <p:spPr/>
        <p:txBody>
          <a:bodyPr/>
          <a:lstStyle/>
          <a:p>
            <a:fld id="{70B9E0CC-5218-4F02-99A8-E56EA2F34919}" type="slidenum">
              <a:rPr lang="bg-BG" smtClean="0"/>
              <a:pPr/>
              <a:t>24</a:t>
            </a:fld>
            <a:endParaRPr lang="bg-BG" dirty="0"/>
          </a:p>
        </p:txBody>
      </p:sp>
      <p:pic>
        <p:nvPicPr>
          <p:cNvPr id="7" name="Picture 6">
            <a:extLst>
              <a:ext uri="{FF2B5EF4-FFF2-40B4-BE49-F238E27FC236}">
                <a16:creationId xmlns:a16="http://schemas.microsoft.com/office/drawing/2014/main" id="{8DD4DB65-3FCD-FE4B-8A8B-72957C95F160}"/>
              </a:ext>
            </a:extLst>
          </p:cNvPr>
          <p:cNvPicPr>
            <a:picLocks noChangeAspect="1"/>
          </p:cNvPicPr>
          <p:nvPr/>
        </p:nvPicPr>
        <p:blipFill>
          <a:blip r:embed="rId3"/>
          <a:stretch>
            <a:fillRect/>
          </a:stretch>
        </p:blipFill>
        <p:spPr>
          <a:xfrm>
            <a:off x="4998376" y="3674668"/>
            <a:ext cx="3993436" cy="2791683"/>
          </a:xfrm>
          <a:prstGeom prst="rect">
            <a:avLst/>
          </a:prstGeom>
        </p:spPr>
      </p:pic>
    </p:spTree>
    <p:extLst>
      <p:ext uri="{BB962C8B-B14F-4D97-AF65-F5344CB8AC3E}">
        <p14:creationId xmlns:p14="http://schemas.microsoft.com/office/powerpoint/2010/main" val="1431518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E6589-298C-5B40-81E6-D62D543991C5}"/>
              </a:ext>
            </a:extLst>
          </p:cNvPr>
          <p:cNvSpPr>
            <a:spLocks noGrp="1"/>
          </p:cNvSpPr>
          <p:nvPr>
            <p:ph type="title"/>
          </p:nvPr>
        </p:nvSpPr>
        <p:spPr/>
        <p:txBody>
          <a:bodyPr>
            <a:normAutofit/>
          </a:bodyPr>
          <a:lstStyle/>
          <a:p>
            <a:r>
              <a:rPr lang="en-US" b="0" dirty="0"/>
              <a:t>Using parliamentary corpora in CLARIN</a:t>
            </a:r>
            <a:endParaRPr lang="en-US" dirty="0"/>
          </a:p>
        </p:txBody>
      </p:sp>
      <p:sp>
        <p:nvSpPr>
          <p:cNvPr id="4" name="Footer Placeholder 3">
            <a:extLst>
              <a:ext uri="{FF2B5EF4-FFF2-40B4-BE49-F238E27FC236}">
                <a16:creationId xmlns:a16="http://schemas.microsoft.com/office/drawing/2014/main" id="{5AF004EA-93C0-7147-B3A6-D324032B388F}"/>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A9CB5AEC-2494-2340-A88B-316604D53FE5}"/>
              </a:ext>
            </a:extLst>
          </p:cNvPr>
          <p:cNvSpPr>
            <a:spLocks noGrp="1"/>
          </p:cNvSpPr>
          <p:nvPr>
            <p:ph type="sldNum" sz="quarter" idx="12"/>
          </p:nvPr>
        </p:nvSpPr>
        <p:spPr/>
        <p:txBody>
          <a:bodyPr/>
          <a:lstStyle/>
          <a:p>
            <a:fld id="{70B9E0CC-5218-4F02-99A8-E56EA2F34919}" type="slidenum">
              <a:rPr lang="bg-BG" smtClean="0"/>
              <a:pPr/>
              <a:t>25</a:t>
            </a:fld>
            <a:endParaRPr lang="bg-BG" dirty="0"/>
          </a:p>
        </p:txBody>
      </p:sp>
      <p:pic>
        <p:nvPicPr>
          <p:cNvPr id="6" name="Picture 5">
            <a:extLst>
              <a:ext uri="{FF2B5EF4-FFF2-40B4-BE49-F238E27FC236}">
                <a16:creationId xmlns:a16="http://schemas.microsoft.com/office/drawing/2014/main" id="{9A5F759A-279A-AB4C-9118-058DFC537592}"/>
              </a:ext>
            </a:extLst>
          </p:cNvPr>
          <p:cNvPicPr>
            <a:picLocks noChangeAspect="1"/>
          </p:cNvPicPr>
          <p:nvPr/>
        </p:nvPicPr>
        <p:blipFill>
          <a:blip r:embed="rId2"/>
          <a:stretch>
            <a:fillRect/>
          </a:stretch>
        </p:blipFill>
        <p:spPr>
          <a:xfrm>
            <a:off x="217255" y="1058095"/>
            <a:ext cx="5524500" cy="1803400"/>
          </a:xfrm>
          <a:prstGeom prst="rect">
            <a:avLst/>
          </a:prstGeom>
        </p:spPr>
      </p:pic>
      <p:pic>
        <p:nvPicPr>
          <p:cNvPr id="7" name="Picture 6">
            <a:extLst>
              <a:ext uri="{FF2B5EF4-FFF2-40B4-BE49-F238E27FC236}">
                <a16:creationId xmlns:a16="http://schemas.microsoft.com/office/drawing/2014/main" id="{7BBC57EB-F0FA-DE47-86E8-0F85E2F87705}"/>
              </a:ext>
            </a:extLst>
          </p:cNvPr>
          <p:cNvPicPr>
            <a:picLocks noChangeAspect="1"/>
          </p:cNvPicPr>
          <p:nvPr/>
        </p:nvPicPr>
        <p:blipFill>
          <a:blip r:embed="rId3"/>
          <a:stretch>
            <a:fillRect/>
          </a:stretch>
        </p:blipFill>
        <p:spPr>
          <a:xfrm>
            <a:off x="217254" y="3053641"/>
            <a:ext cx="7007805" cy="3419078"/>
          </a:xfrm>
          <a:prstGeom prst="rect">
            <a:avLst/>
          </a:prstGeom>
        </p:spPr>
      </p:pic>
    </p:spTree>
    <p:extLst>
      <p:ext uri="{BB962C8B-B14F-4D97-AF65-F5344CB8AC3E}">
        <p14:creationId xmlns:p14="http://schemas.microsoft.com/office/powerpoint/2010/main" val="2388134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3DD0D86-6847-3E46-B82A-6575431EC287}"/>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0452272A-2F88-E345-A78E-B99BC4C4393B}"/>
              </a:ext>
            </a:extLst>
          </p:cNvPr>
          <p:cNvSpPr>
            <a:spLocks noGrp="1"/>
          </p:cNvSpPr>
          <p:nvPr>
            <p:ph type="sldNum" sz="quarter" idx="12"/>
          </p:nvPr>
        </p:nvSpPr>
        <p:spPr/>
        <p:txBody>
          <a:bodyPr/>
          <a:lstStyle/>
          <a:p>
            <a:fld id="{70B9E0CC-5218-4F02-99A8-E56EA2F34919}" type="slidenum">
              <a:rPr lang="bg-BG" smtClean="0"/>
              <a:pPr/>
              <a:t>26</a:t>
            </a:fld>
            <a:endParaRPr lang="bg-BG" dirty="0"/>
          </a:p>
        </p:txBody>
      </p:sp>
      <p:pic>
        <p:nvPicPr>
          <p:cNvPr id="6" name="Picture 5">
            <a:extLst>
              <a:ext uri="{FF2B5EF4-FFF2-40B4-BE49-F238E27FC236}">
                <a16:creationId xmlns:a16="http://schemas.microsoft.com/office/drawing/2014/main" id="{E196E5AB-F6F4-7E49-A3AC-927A7D846632}"/>
              </a:ext>
            </a:extLst>
          </p:cNvPr>
          <p:cNvPicPr>
            <a:picLocks noChangeAspect="1"/>
          </p:cNvPicPr>
          <p:nvPr/>
        </p:nvPicPr>
        <p:blipFill>
          <a:blip r:embed="rId2"/>
          <a:stretch>
            <a:fillRect/>
          </a:stretch>
        </p:blipFill>
        <p:spPr>
          <a:xfrm>
            <a:off x="99174" y="207511"/>
            <a:ext cx="8966200" cy="2133600"/>
          </a:xfrm>
          <a:prstGeom prst="rect">
            <a:avLst/>
          </a:prstGeom>
        </p:spPr>
      </p:pic>
      <p:pic>
        <p:nvPicPr>
          <p:cNvPr id="7" name="Picture 6">
            <a:extLst>
              <a:ext uri="{FF2B5EF4-FFF2-40B4-BE49-F238E27FC236}">
                <a16:creationId xmlns:a16="http://schemas.microsoft.com/office/drawing/2014/main" id="{C66A6393-9E7B-4943-A02A-7DEF47333EFE}"/>
              </a:ext>
            </a:extLst>
          </p:cNvPr>
          <p:cNvPicPr>
            <a:picLocks noChangeAspect="1"/>
          </p:cNvPicPr>
          <p:nvPr/>
        </p:nvPicPr>
        <p:blipFill>
          <a:blip r:embed="rId3"/>
          <a:stretch>
            <a:fillRect/>
          </a:stretch>
        </p:blipFill>
        <p:spPr>
          <a:xfrm>
            <a:off x="10274" y="2633333"/>
            <a:ext cx="9144000" cy="1535946"/>
          </a:xfrm>
          <a:prstGeom prst="rect">
            <a:avLst/>
          </a:prstGeom>
        </p:spPr>
      </p:pic>
      <p:pic>
        <p:nvPicPr>
          <p:cNvPr id="8" name="Picture 7">
            <a:extLst>
              <a:ext uri="{FF2B5EF4-FFF2-40B4-BE49-F238E27FC236}">
                <a16:creationId xmlns:a16="http://schemas.microsoft.com/office/drawing/2014/main" id="{4A54C820-44F8-6745-A7E8-BA67F058188A}"/>
              </a:ext>
            </a:extLst>
          </p:cNvPr>
          <p:cNvPicPr>
            <a:picLocks noChangeAspect="1"/>
          </p:cNvPicPr>
          <p:nvPr/>
        </p:nvPicPr>
        <p:blipFill>
          <a:blip r:embed="rId4"/>
          <a:stretch>
            <a:fillRect/>
          </a:stretch>
        </p:blipFill>
        <p:spPr>
          <a:xfrm>
            <a:off x="0" y="4300969"/>
            <a:ext cx="9144000" cy="2140527"/>
          </a:xfrm>
          <a:prstGeom prst="rect">
            <a:avLst/>
          </a:prstGeom>
        </p:spPr>
      </p:pic>
    </p:spTree>
    <p:extLst>
      <p:ext uri="{BB962C8B-B14F-4D97-AF65-F5344CB8AC3E}">
        <p14:creationId xmlns:p14="http://schemas.microsoft.com/office/powerpoint/2010/main" val="365624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F948E-3CD8-DC4A-B872-90CC9E9F4CAA}"/>
              </a:ext>
            </a:extLst>
          </p:cNvPr>
          <p:cNvSpPr>
            <a:spLocks noGrp="1"/>
          </p:cNvSpPr>
          <p:nvPr>
            <p:ph type="title"/>
          </p:nvPr>
        </p:nvSpPr>
        <p:spPr/>
        <p:txBody>
          <a:bodyPr/>
          <a:lstStyle/>
          <a:p>
            <a:r>
              <a:rPr lang="en-US" dirty="0"/>
              <a:t>Case study 1: the War in Parliament project</a:t>
            </a:r>
          </a:p>
        </p:txBody>
      </p:sp>
      <p:sp>
        <p:nvSpPr>
          <p:cNvPr id="3" name="Content Placeholder 2">
            <a:extLst>
              <a:ext uri="{FF2B5EF4-FFF2-40B4-BE49-F238E27FC236}">
                <a16:creationId xmlns:a16="http://schemas.microsoft.com/office/drawing/2014/main" id="{A154D3F7-2712-D243-8E5E-CBB944B7D59B}"/>
              </a:ext>
            </a:extLst>
          </p:cNvPr>
          <p:cNvSpPr>
            <a:spLocks noGrp="1"/>
          </p:cNvSpPr>
          <p:nvPr>
            <p:ph idx="1"/>
          </p:nvPr>
        </p:nvSpPr>
        <p:spPr>
          <a:xfrm>
            <a:off x="160421" y="1045029"/>
            <a:ext cx="8879076" cy="5543147"/>
          </a:xfrm>
        </p:spPr>
        <p:txBody>
          <a:bodyPr>
            <a:normAutofit/>
          </a:bodyPr>
          <a:lstStyle/>
          <a:p>
            <a:r>
              <a:rPr lang="en-US" dirty="0"/>
              <a:t>data curation project</a:t>
            </a:r>
          </a:p>
          <a:p>
            <a:pPr lvl="1"/>
            <a:r>
              <a:rPr lang="en-US" dirty="0"/>
              <a:t>made proceedings of the Dutch parliament available as a semi-structured corpus compliant with CLARIN standards</a:t>
            </a:r>
          </a:p>
          <a:p>
            <a:pPr lvl="1"/>
            <a:r>
              <a:rPr lang="en-US" dirty="0"/>
              <a:t>corpus accessible through </a:t>
            </a:r>
            <a:r>
              <a:rPr lang="en-US" dirty="0">
                <a:hlinkClick r:id="rId2"/>
              </a:rPr>
              <a:t>PoliticalMashup</a:t>
            </a:r>
            <a:endParaRPr lang="en-US" dirty="0"/>
          </a:p>
          <a:p>
            <a:pPr lvl="1"/>
            <a:r>
              <a:rPr lang="en-US" dirty="0"/>
              <a:t>advanced search engine tailored to historical and social science research</a:t>
            </a:r>
          </a:p>
          <a:p>
            <a:pPr lvl="1"/>
            <a:r>
              <a:rPr lang="en-US" dirty="0"/>
              <a:t>illustrative case study that showed how a corpus-based approach to the analysis of parliamentary proceedings unveiled certain aspects of the political past that had before remained only as vaguely remembered events in a nation’s collective memory</a:t>
            </a:r>
          </a:p>
          <a:p>
            <a:r>
              <a:rPr lang="en-US" dirty="0" err="1"/>
              <a:t>Piersma</a:t>
            </a:r>
            <a:r>
              <a:rPr lang="en-US" dirty="0"/>
              <a:t> et al. (2012): systematically check how the Dutch </a:t>
            </a:r>
            <a:r>
              <a:rPr lang="en-US" dirty="0" err="1"/>
              <a:t>Boerenpartij</a:t>
            </a:r>
            <a:r>
              <a:rPr lang="en-US" dirty="0"/>
              <a:t> (Farmers’ Party) was associated with National Socialism between the years 1958 and 1982</a:t>
            </a:r>
          </a:p>
          <a:p>
            <a:pPr lvl="1"/>
            <a:r>
              <a:rPr lang="en-US" dirty="0"/>
              <a:t>the </a:t>
            </a:r>
            <a:r>
              <a:rPr lang="en-US" dirty="0" err="1"/>
              <a:t>Boerenpartij</a:t>
            </a:r>
            <a:r>
              <a:rPr lang="en-US" dirty="0"/>
              <a:t> was implicitly </a:t>
            </a:r>
            <a:r>
              <a:rPr lang="en-US" dirty="0" err="1"/>
              <a:t>criticised</a:t>
            </a:r>
            <a:r>
              <a:rPr lang="en-US" dirty="0"/>
              <a:t> for their right-wing political stance throughout this entire period</a:t>
            </a:r>
          </a:p>
          <a:p>
            <a:pPr lvl="1"/>
            <a:r>
              <a:rPr lang="en-US" dirty="0"/>
              <a:t>BUT: actually only once directly accused of fostering National Socialist ideas, and this was when Hendrik Adams, a member of the party, was singled out for being a supporter of the German occupier during World War II</a:t>
            </a:r>
          </a:p>
          <a:p>
            <a:endParaRPr lang="en-US" dirty="0"/>
          </a:p>
        </p:txBody>
      </p:sp>
      <p:sp>
        <p:nvSpPr>
          <p:cNvPr id="4" name="Footer Placeholder 3">
            <a:extLst>
              <a:ext uri="{FF2B5EF4-FFF2-40B4-BE49-F238E27FC236}">
                <a16:creationId xmlns:a16="http://schemas.microsoft.com/office/drawing/2014/main" id="{D797BC24-5887-974B-8018-E9592C17DB4A}"/>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ACA00193-7604-F648-93DA-690FAC299193}"/>
              </a:ext>
            </a:extLst>
          </p:cNvPr>
          <p:cNvSpPr>
            <a:spLocks noGrp="1"/>
          </p:cNvSpPr>
          <p:nvPr>
            <p:ph type="sldNum" sz="quarter" idx="12"/>
          </p:nvPr>
        </p:nvSpPr>
        <p:spPr/>
        <p:txBody>
          <a:bodyPr/>
          <a:lstStyle/>
          <a:p>
            <a:fld id="{70B9E0CC-5218-4F02-99A8-E56EA2F34919}" type="slidenum">
              <a:rPr lang="bg-BG" smtClean="0"/>
              <a:pPr/>
              <a:t>27</a:t>
            </a:fld>
            <a:endParaRPr lang="bg-BG" dirty="0"/>
          </a:p>
        </p:txBody>
      </p:sp>
    </p:spTree>
    <p:extLst>
      <p:ext uri="{BB962C8B-B14F-4D97-AF65-F5344CB8AC3E}">
        <p14:creationId xmlns:p14="http://schemas.microsoft.com/office/powerpoint/2010/main" val="16499129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6CEDD-F968-7F4A-A177-E59AED444404}"/>
              </a:ext>
            </a:extLst>
          </p:cNvPr>
          <p:cNvSpPr>
            <a:spLocks noGrp="1"/>
          </p:cNvSpPr>
          <p:nvPr>
            <p:ph type="title"/>
          </p:nvPr>
        </p:nvSpPr>
        <p:spPr>
          <a:xfrm>
            <a:off x="399233" y="395999"/>
            <a:ext cx="8345533" cy="1080000"/>
          </a:xfrm>
        </p:spPr>
        <p:txBody>
          <a:bodyPr/>
          <a:lstStyle/>
          <a:p>
            <a:r>
              <a:rPr lang="en-US" dirty="0"/>
              <a:t>Case study 2: Gender in the Danish parliament</a:t>
            </a:r>
          </a:p>
        </p:txBody>
      </p:sp>
      <p:sp>
        <p:nvSpPr>
          <p:cNvPr id="3" name="Content Placeholder 2">
            <a:extLst>
              <a:ext uri="{FF2B5EF4-FFF2-40B4-BE49-F238E27FC236}">
                <a16:creationId xmlns:a16="http://schemas.microsoft.com/office/drawing/2014/main" id="{AE2F62E1-50F9-8143-ABB6-BD2B4A8AB5E7}"/>
              </a:ext>
            </a:extLst>
          </p:cNvPr>
          <p:cNvSpPr>
            <a:spLocks noGrp="1"/>
          </p:cNvSpPr>
          <p:nvPr>
            <p:ph idx="1"/>
          </p:nvPr>
        </p:nvSpPr>
        <p:spPr>
          <a:xfrm>
            <a:off x="209005" y="1097281"/>
            <a:ext cx="8739051" cy="5490896"/>
          </a:xfrm>
        </p:spPr>
        <p:txBody>
          <a:bodyPr>
            <a:normAutofit fontScale="85000" lnSpcReduction="20000"/>
          </a:bodyPr>
          <a:lstStyle/>
          <a:p>
            <a:r>
              <a:rPr lang="en-US" dirty="0"/>
              <a:t>Hansen et al. (2018) investigated gender differences in the revised transcripts of speeches from the Danish Parliament 2009-2017</a:t>
            </a:r>
          </a:p>
          <a:p>
            <a:pPr lvl="1"/>
            <a:r>
              <a:rPr lang="en-US" dirty="0"/>
              <a:t>active participation of women in politics is historically relatively new and women are still underrepresented in the Danish parliament</a:t>
            </a:r>
          </a:p>
          <a:p>
            <a:pPr lvl="1"/>
            <a:r>
              <a:rPr lang="en-US" dirty="0"/>
              <a:t>analysis:</a:t>
            </a:r>
          </a:p>
          <a:p>
            <a:pPr lvl="2"/>
            <a:r>
              <a:rPr lang="en-US" dirty="0"/>
              <a:t>number of the speakers, their age, party and role in the party</a:t>
            </a:r>
          </a:p>
          <a:p>
            <a:pPr lvl="2"/>
            <a:r>
              <a:rPr lang="en-US" dirty="0"/>
              <a:t>speech frequencies &amp; speech lengths</a:t>
            </a:r>
          </a:p>
          <a:p>
            <a:pPr lvl="2"/>
            <a:r>
              <a:rPr lang="en-US" dirty="0"/>
              <a:t>topics addressed</a:t>
            </a:r>
          </a:p>
          <a:p>
            <a:pPr lvl="1"/>
            <a:r>
              <a:rPr lang="en-US" dirty="0"/>
              <a:t>results:</a:t>
            </a:r>
          </a:p>
          <a:p>
            <a:pPr lvl="2"/>
            <a:r>
              <a:rPr lang="en-US" dirty="0"/>
              <a:t>general</a:t>
            </a:r>
          </a:p>
          <a:p>
            <a:pPr lvl="3"/>
            <a:r>
              <a:rPr lang="en-US" dirty="0"/>
              <a:t>there were relatively more male spokespersons than female ones in the period covered by the corpus but the number of female MPs under 29 is larger than the number of male MPs from the same age group</a:t>
            </a:r>
          </a:p>
          <a:p>
            <a:pPr lvl="3"/>
            <a:r>
              <a:rPr lang="en-US" dirty="0"/>
              <a:t>in general, women speak less frequently and for a shorter time than male MPs in proportion to their seats in Parliament, the difference in speaking time between female and male MPs is statistically significant</a:t>
            </a:r>
          </a:p>
          <a:p>
            <a:pPr lvl="2"/>
            <a:r>
              <a:rPr lang="en-US" dirty="0"/>
              <a:t>role</a:t>
            </a:r>
          </a:p>
          <a:p>
            <a:pPr lvl="3"/>
            <a:r>
              <a:rPr lang="en-US" dirty="0"/>
              <a:t>women belonging to left-wing parties speak less frequently than women from right-wing parties compared to their seats in Parliament</a:t>
            </a:r>
          </a:p>
          <a:p>
            <a:pPr lvl="3"/>
            <a:r>
              <a:rPr lang="en-US" dirty="0"/>
              <a:t>female ministers and spokespersons speak more frequently than ordinary MPs</a:t>
            </a:r>
          </a:p>
          <a:p>
            <a:pPr lvl="3"/>
            <a:r>
              <a:rPr lang="en-US" dirty="0"/>
              <a:t>female ministers under a male prime minister give fewer speeches than female ministers under a female prime minister even though their percentages in the two periods are similar</a:t>
            </a:r>
          </a:p>
          <a:p>
            <a:pPr lvl="2"/>
            <a:r>
              <a:rPr lang="en-US" dirty="0"/>
              <a:t>topics</a:t>
            </a:r>
          </a:p>
          <a:p>
            <a:pPr lvl="3"/>
            <a:r>
              <a:rPr lang="en-US" dirty="0"/>
              <a:t>female MPs more often spoke about “softer” political areas, while in the speeches of male MPs “harder” subjects prevailed</a:t>
            </a:r>
          </a:p>
        </p:txBody>
      </p:sp>
      <p:sp>
        <p:nvSpPr>
          <p:cNvPr id="4" name="Footer Placeholder 3">
            <a:extLst>
              <a:ext uri="{FF2B5EF4-FFF2-40B4-BE49-F238E27FC236}">
                <a16:creationId xmlns:a16="http://schemas.microsoft.com/office/drawing/2014/main" id="{5F6ED6D4-A378-C746-834F-0E3F9EF25701}"/>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B8E631C7-FD56-A44C-8611-60AD82586CE4}"/>
              </a:ext>
            </a:extLst>
          </p:cNvPr>
          <p:cNvSpPr>
            <a:spLocks noGrp="1"/>
          </p:cNvSpPr>
          <p:nvPr>
            <p:ph type="sldNum" sz="quarter" idx="12"/>
          </p:nvPr>
        </p:nvSpPr>
        <p:spPr/>
        <p:txBody>
          <a:bodyPr/>
          <a:lstStyle/>
          <a:p>
            <a:fld id="{70B9E0CC-5218-4F02-99A8-E56EA2F34919}" type="slidenum">
              <a:rPr lang="bg-BG" smtClean="0"/>
              <a:pPr/>
              <a:t>28</a:t>
            </a:fld>
            <a:endParaRPr lang="bg-BG" dirty="0"/>
          </a:p>
        </p:txBody>
      </p:sp>
    </p:spTree>
    <p:extLst>
      <p:ext uri="{BB962C8B-B14F-4D97-AF65-F5344CB8AC3E}">
        <p14:creationId xmlns:p14="http://schemas.microsoft.com/office/powerpoint/2010/main" val="907859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60777-E24C-C842-B3EF-90284582B60E}"/>
              </a:ext>
            </a:extLst>
          </p:cNvPr>
          <p:cNvSpPr>
            <a:spLocks noGrp="1"/>
          </p:cNvSpPr>
          <p:nvPr>
            <p:ph type="title"/>
          </p:nvPr>
        </p:nvSpPr>
        <p:spPr>
          <a:xfrm>
            <a:off x="156753" y="365126"/>
            <a:ext cx="8882743" cy="1080000"/>
          </a:xfrm>
        </p:spPr>
        <p:txBody>
          <a:bodyPr>
            <a:normAutofit/>
          </a:bodyPr>
          <a:lstStyle/>
          <a:p>
            <a:r>
              <a:rPr lang="en-US" sz="3100" dirty="0"/>
              <a:t>Case study 3: The Linked Open Data of Talk of Europe</a:t>
            </a:r>
          </a:p>
        </p:txBody>
      </p:sp>
      <p:sp>
        <p:nvSpPr>
          <p:cNvPr id="3" name="Content Placeholder 2">
            <a:extLst>
              <a:ext uri="{FF2B5EF4-FFF2-40B4-BE49-F238E27FC236}">
                <a16:creationId xmlns:a16="http://schemas.microsoft.com/office/drawing/2014/main" id="{8D3D7387-A410-8C4B-8637-E9BFC633FDB5}"/>
              </a:ext>
            </a:extLst>
          </p:cNvPr>
          <p:cNvSpPr>
            <a:spLocks noGrp="1"/>
          </p:cNvSpPr>
          <p:nvPr>
            <p:ph idx="1"/>
          </p:nvPr>
        </p:nvSpPr>
        <p:spPr>
          <a:xfrm>
            <a:off x="156753" y="1084217"/>
            <a:ext cx="8882743" cy="5503959"/>
          </a:xfrm>
        </p:spPr>
        <p:txBody>
          <a:bodyPr>
            <a:normAutofit fontScale="92500" lnSpcReduction="10000"/>
          </a:bodyPr>
          <a:lstStyle/>
          <a:p>
            <a:r>
              <a:rPr lang="en-US" dirty="0"/>
              <a:t>data curation project</a:t>
            </a:r>
          </a:p>
          <a:p>
            <a:pPr lvl="1"/>
            <a:r>
              <a:rPr lang="en-US" dirty="0"/>
              <a:t>turned the multilingual proceedings of the European Parliament into a highly interactive and structured parliamentary corpus</a:t>
            </a:r>
          </a:p>
          <a:p>
            <a:pPr lvl="1"/>
            <a:r>
              <a:rPr lang="en-US" dirty="0"/>
              <a:t>enriched with Linked Open Data</a:t>
            </a:r>
          </a:p>
          <a:p>
            <a:pPr lvl="2"/>
            <a:r>
              <a:rPr lang="en-US" dirty="0"/>
              <a:t>linked to encyclopedia to provide information about the Members of Parliament</a:t>
            </a:r>
          </a:p>
          <a:p>
            <a:pPr lvl="2"/>
            <a:r>
              <a:rPr lang="en-US" dirty="0"/>
              <a:t>linked to a geographical knowledge base for European countries</a:t>
            </a:r>
          </a:p>
          <a:p>
            <a:pPr lvl="1"/>
            <a:r>
              <a:rPr lang="en-US" dirty="0"/>
              <a:t>corpus is accessible through </a:t>
            </a:r>
            <a:r>
              <a:rPr lang="en-US" dirty="0">
                <a:hlinkClick r:id="rId2"/>
              </a:rPr>
              <a:t>an online search interface</a:t>
            </a:r>
            <a:r>
              <a:rPr lang="en-US" dirty="0"/>
              <a:t> that enables SPARQL query language</a:t>
            </a:r>
          </a:p>
          <a:p>
            <a:pPr lvl="1"/>
            <a:r>
              <a:rPr lang="en-US" dirty="0"/>
              <a:t>ideal dataset for tackling various research questions where the gap between qualitative and quantitative approaches to parliamentary analysis needs to be bridged</a:t>
            </a:r>
          </a:p>
          <a:p>
            <a:r>
              <a:rPr lang="en-US" dirty="0">
                <a:hlinkClick r:id="rId3"/>
              </a:rPr>
              <a:t>Kessels et al.</a:t>
            </a:r>
            <a:r>
              <a:rPr lang="en-US" dirty="0"/>
              <a:t> (2014)</a:t>
            </a:r>
          </a:p>
          <a:p>
            <a:pPr lvl="1"/>
            <a:r>
              <a:rPr lang="en-US" dirty="0"/>
              <a:t>network analysis to explore highly complex constellations of relations between members of the EU parliament based on their interactions in plenary debates</a:t>
            </a:r>
          </a:p>
          <a:p>
            <a:r>
              <a:rPr lang="en-US" dirty="0">
                <a:hlinkClick r:id="rId4"/>
              </a:rPr>
              <a:t>Mandravickaite et al.</a:t>
            </a:r>
            <a:r>
              <a:rPr lang="en-US" dirty="0"/>
              <a:t> (2015)</a:t>
            </a:r>
          </a:p>
          <a:p>
            <a:pPr lvl="1"/>
            <a:r>
              <a:rPr lang="en-US" dirty="0" err="1"/>
              <a:t>stylometric</a:t>
            </a:r>
            <a:r>
              <a:rPr lang="en-US" dirty="0"/>
              <a:t> analysis of the speeches of the EU members of parliament to uncover how the rhetoric of the members of the EP is similar / different to the rhetoric of the party groups they belong to and vs. of the other party groups</a:t>
            </a:r>
          </a:p>
        </p:txBody>
      </p:sp>
      <p:sp>
        <p:nvSpPr>
          <p:cNvPr id="4" name="Footer Placeholder 3">
            <a:extLst>
              <a:ext uri="{FF2B5EF4-FFF2-40B4-BE49-F238E27FC236}">
                <a16:creationId xmlns:a16="http://schemas.microsoft.com/office/drawing/2014/main" id="{290D19DC-E914-E648-980A-E79D045830F6}"/>
              </a:ext>
            </a:extLst>
          </p:cNvPr>
          <p:cNvSpPr>
            <a:spLocks noGrp="1"/>
          </p:cNvSpPr>
          <p:nvPr>
            <p:ph type="ftr" sz="quarter" idx="11"/>
          </p:nvPr>
        </p:nvSpPr>
        <p:spPr/>
        <p:txBody>
          <a:bodyPr/>
          <a:lstStyle/>
          <a:p>
            <a:r>
              <a:rPr lang="nl-NL"/>
              <a:t>CLARIN</a:t>
            </a:r>
            <a:endParaRPr lang="nl-NL" dirty="0"/>
          </a:p>
        </p:txBody>
      </p:sp>
      <p:sp>
        <p:nvSpPr>
          <p:cNvPr id="5" name="Slide Number Placeholder 4">
            <a:extLst>
              <a:ext uri="{FF2B5EF4-FFF2-40B4-BE49-F238E27FC236}">
                <a16:creationId xmlns:a16="http://schemas.microsoft.com/office/drawing/2014/main" id="{7A0B05B9-8595-E943-B316-A96E8A7A2A15}"/>
              </a:ext>
            </a:extLst>
          </p:cNvPr>
          <p:cNvSpPr>
            <a:spLocks noGrp="1"/>
          </p:cNvSpPr>
          <p:nvPr>
            <p:ph type="sldNum" sz="quarter" idx="12"/>
          </p:nvPr>
        </p:nvSpPr>
        <p:spPr/>
        <p:txBody>
          <a:bodyPr/>
          <a:lstStyle/>
          <a:p>
            <a:fld id="{70B9E0CC-5218-4F02-99A8-E56EA2F34919}" type="slidenum">
              <a:rPr lang="bg-BG" smtClean="0"/>
              <a:pPr/>
              <a:t>29</a:t>
            </a:fld>
            <a:endParaRPr lang="bg-BG" dirty="0"/>
          </a:p>
        </p:txBody>
      </p:sp>
    </p:spTree>
    <p:extLst>
      <p:ext uri="{BB962C8B-B14F-4D97-AF65-F5344CB8AC3E}">
        <p14:creationId xmlns:p14="http://schemas.microsoft.com/office/powerpoint/2010/main" val="4466724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41464"/>
            <a:ext cx="9144000" cy="875166"/>
          </a:xfrm>
        </p:spPr>
        <p:txBody>
          <a:bodyPr>
            <a:normAutofit/>
          </a:bodyPr>
          <a:lstStyle/>
          <a:p>
            <a:pPr algn="ctr"/>
            <a:r>
              <a:rPr lang="sl-SI" sz="3700" b="1" dirty="0"/>
              <a:t>Veni, vidi, CLARIN!</a:t>
            </a:r>
            <a:endParaRPr lang="en-GB" sz="3700" dirty="0"/>
          </a:p>
        </p:txBody>
      </p:sp>
      <p:sp>
        <p:nvSpPr>
          <p:cNvPr id="3" name="Rectangle 2"/>
          <p:cNvSpPr/>
          <p:nvPr/>
        </p:nvSpPr>
        <p:spPr>
          <a:xfrm>
            <a:off x="390568" y="2416630"/>
            <a:ext cx="8362863" cy="3170099"/>
          </a:xfrm>
          <a:prstGeom prst="rect">
            <a:avLst/>
          </a:prstGeom>
        </p:spPr>
        <p:txBody>
          <a:bodyPr wrap="square">
            <a:spAutoFit/>
          </a:bodyPr>
          <a:lstStyle/>
          <a:p>
            <a:pPr marL="457200" indent="-457200">
              <a:buFont typeface="Arial" panose="020B0604020202020204" pitchFamily="34" charset="0"/>
              <a:buChar char="•"/>
            </a:pPr>
            <a:r>
              <a:rPr lang="sl-SI" sz="2400" dirty="0">
                <a:solidFill>
                  <a:schemeClr val="tx2"/>
                </a:solidFill>
                <a:latin typeface="Calibri" charset="0"/>
                <a:ea typeface="Calibri Normaal" charset="0"/>
                <a:cs typeface="Calibri Normaal" charset="0"/>
              </a:rPr>
              <a:t>Working with parliamentary records: </a:t>
            </a:r>
            <a:r>
              <a:rPr lang="sl-SI" sz="2400" dirty="0">
                <a:solidFill>
                  <a:schemeClr val="tx2"/>
                </a:solidFill>
                <a:latin typeface="Calibri" charset="0"/>
                <a:ea typeface="Calibri Normaal" charset="0"/>
                <a:cs typeface="Calibri Normaal" charset="0"/>
                <a:hlinkClick r:id="rId3"/>
              </a:rPr>
              <a:t>https://www.clarin.eu/event/2017/clarin-plus-workshop-working-parliamentary-records</a:t>
            </a:r>
            <a:endParaRPr lang="sl-SI" sz="2400" dirty="0">
              <a:solidFill>
                <a:schemeClr val="tx2"/>
              </a:solidFill>
              <a:latin typeface="Calibri" charset="0"/>
              <a:ea typeface="Calibri Normaal" charset="0"/>
              <a:cs typeface="Calibri Normaal" charset="0"/>
            </a:endParaRPr>
          </a:p>
          <a:p>
            <a:pPr marL="457200" indent="-457200">
              <a:buFont typeface="Arial" panose="020B0604020202020204" pitchFamily="34" charset="0"/>
              <a:buChar char="•"/>
            </a:pPr>
            <a:r>
              <a:rPr lang="sl-SI" sz="2400" dirty="0">
                <a:solidFill>
                  <a:schemeClr val="tx2"/>
                </a:solidFill>
                <a:latin typeface="Calibri" charset="0"/>
                <a:ea typeface="Calibri Normaal" charset="0"/>
                <a:cs typeface="Calibri Normaal" charset="0"/>
              </a:rPr>
              <a:t>ParlaCLARIN @ LREC: </a:t>
            </a:r>
            <a:r>
              <a:rPr lang="sl-SI" sz="2400" dirty="0">
                <a:solidFill>
                  <a:schemeClr val="tx2"/>
                </a:solidFill>
                <a:latin typeface="Calibri" charset="0"/>
                <a:ea typeface="Calibri Normaal" charset="0"/>
                <a:cs typeface="Calibri Normaal" charset="0"/>
                <a:hlinkClick r:id="rId4"/>
              </a:rPr>
              <a:t>https://www.clarin.eu/ParlaCLARIN</a:t>
            </a:r>
            <a:endParaRPr lang="sl-SI" sz="2400" dirty="0">
              <a:solidFill>
                <a:schemeClr val="tx2"/>
              </a:solidFill>
              <a:latin typeface="Calibri" charset="0"/>
              <a:ea typeface="Calibri Normaal" charset="0"/>
              <a:cs typeface="Calibri Normaal" charset="0"/>
            </a:endParaRPr>
          </a:p>
          <a:p>
            <a:pPr marL="457200" indent="-457200">
              <a:buFont typeface="Arial" panose="020B0604020202020204" pitchFamily="34" charset="0"/>
              <a:buChar char="•"/>
            </a:pPr>
            <a:r>
              <a:rPr lang="sl-SI" sz="2400" dirty="0">
                <a:solidFill>
                  <a:schemeClr val="tx2"/>
                </a:solidFill>
                <a:latin typeface="Calibri" charset="0"/>
                <a:ea typeface="Calibri Normaal" charset="0"/>
                <a:cs typeface="Calibri Normaal" charset="0"/>
              </a:rPr>
              <a:t>ParlaFormat: </a:t>
            </a:r>
            <a:r>
              <a:rPr lang="sl-SI" sz="2400" dirty="0">
                <a:solidFill>
                  <a:schemeClr val="tx2"/>
                </a:solidFill>
                <a:latin typeface="Calibri" charset="0"/>
                <a:ea typeface="Calibri Normaal" charset="0"/>
                <a:cs typeface="Calibri Normaal" charset="0"/>
                <a:hlinkClick r:id="rId5"/>
              </a:rPr>
              <a:t>https://www.clarin.eu/event/2019/parlaformat-workshop</a:t>
            </a:r>
            <a:r>
              <a:rPr lang="sl-SI" sz="2400" dirty="0">
                <a:solidFill>
                  <a:schemeClr val="tx2"/>
                </a:solidFill>
                <a:latin typeface="Calibri" charset="0"/>
                <a:ea typeface="Calibri Normaal" charset="0"/>
                <a:cs typeface="Calibri Normaal" charset="0"/>
              </a:rPr>
              <a:t> </a:t>
            </a:r>
          </a:p>
          <a:p>
            <a:endParaRPr lang="sl-SI" sz="2400" dirty="0">
              <a:solidFill>
                <a:schemeClr val="tx2"/>
              </a:solidFill>
              <a:latin typeface="Calibri" charset="0"/>
              <a:ea typeface="Calibri Normaal" charset="0"/>
              <a:cs typeface="Calibri Normaal" charset="0"/>
            </a:endParaRPr>
          </a:p>
          <a:p>
            <a:pPr algn="ctr"/>
            <a:r>
              <a:rPr lang="en-US" sz="3200" dirty="0" err="1">
                <a:solidFill>
                  <a:schemeClr val="tx2"/>
                </a:solidFill>
                <a:latin typeface="Calibri" charset="0"/>
                <a:ea typeface="Calibri Normaal" charset="0"/>
                <a:cs typeface="Calibri Normaal" charset="0"/>
              </a:rPr>
              <a:t>darja.fiser@ff.uni-lj.si</a:t>
            </a:r>
            <a:endParaRPr lang="en-US" sz="3200" dirty="0">
              <a:solidFill>
                <a:schemeClr val="tx2"/>
              </a:solidFill>
              <a:latin typeface="Calibri" charset="0"/>
              <a:ea typeface="Calibri Normaal" charset="0"/>
              <a:cs typeface="Calibri Normaal" charset="0"/>
            </a:endParaRPr>
          </a:p>
        </p:txBody>
      </p:sp>
      <p:pic>
        <p:nvPicPr>
          <p:cNvPr id="4" name="Picture 3"/>
          <p:cNvPicPr>
            <a:picLocks noChangeAspect="1"/>
          </p:cNvPicPr>
          <p:nvPr/>
        </p:nvPicPr>
        <p:blipFill>
          <a:blip r:embed="rId6"/>
          <a:stretch>
            <a:fillRect/>
          </a:stretch>
        </p:blipFill>
        <p:spPr>
          <a:xfrm>
            <a:off x="0" y="253274"/>
            <a:ext cx="9144000" cy="1303520"/>
          </a:xfrm>
          <a:prstGeom prst="rect">
            <a:avLst/>
          </a:prstGeom>
        </p:spPr>
      </p:pic>
      <p:pic>
        <p:nvPicPr>
          <p:cNvPr id="5" name="Picture 4">
            <a:extLst>
              <a:ext uri="{FF2B5EF4-FFF2-40B4-BE49-F238E27FC236}">
                <a16:creationId xmlns:a16="http://schemas.microsoft.com/office/drawing/2014/main" id="{3169C337-5529-0F48-AF36-840889E86F92}"/>
              </a:ext>
            </a:extLst>
          </p:cNvPr>
          <p:cNvPicPr>
            <a:picLocks noChangeAspect="1"/>
          </p:cNvPicPr>
          <p:nvPr/>
        </p:nvPicPr>
        <p:blipFill>
          <a:blip r:embed="rId7"/>
          <a:stretch>
            <a:fillRect/>
          </a:stretch>
        </p:blipFill>
        <p:spPr>
          <a:xfrm>
            <a:off x="1511016" y="6160609"/>
            <a:ext cx="1930827" cy="361109"/>
          </a:xfrm>
          <a:prstGeom prst="rect">
            <a:avLst/>
          </a:prstGeom>
        </p:spPr>
      </p:pic>
    </p:spTree>
    <p:extLst>
      <p:ext uri="{BB962C8B-B14F-4D97-AF65-F5344CB8AC3E}">
        <p14:creationId xmlns:p14="http://schemas.microsoft.com/office/powerpoint/2010/main" val="3435601150"/>
      </p:ext>
    </p:extLst>
  </p:cSld>
  <p:clrMapOvr>
    <a:masterClrMapping/>
  </p:clrMapOvr>
</p:sld>
</file>

<file path=ppt/theme/theme1.xml><?xml version="1.0" encoding="utf-8"?>
<a:theme xmlns:a="http://schemas.openxmlformats.org/drawingml/2006/main" name="CLARIN_Tmpl_Calibri">
  <a:themeElements>
    <a:clrScheme name="Clarin Colors 1">
      <a:dk1>
        <a:srgbClr val="000000"/>
      </a:dk1>
      <a:lt1>
        <a:srgbClr val="FFFFFF"/>
      </a:lt1>
      <a:dk2>
        <a:srgbClr val="07426E"/>
      </a:dk2>
      <a:lt2>
        <a:srgbClr val="0080AA"/>
      </a:lt2>
      <a:accent1>
        <a:srgbClr val="A2C037"/>
      </a:accent1>
      <a:accent2>
        <a:srgbClr val="3399BB"/>
      </a:accent2>
      <a:accent3>
        <a:srgbClr val="B5CD5F"/>
      </a:accent3>
      <a:accent4>
        <a:srgbClr val="66B3CC"/>
      </a:accent4>
      <a:accent5>
        <a:srgbClr val="C7D987"/>
      </a:accent5>
      <a:accent6>
        <a:srgbClr val="39688B"/>
      </a:accent6>
      <a:hlink>
        <a:srgbClr val="0563C1"/>
      </a:hlink>
      <a:folHlink>
        <a:srgbClr val="954F72"/>
      </a:folHlink>
    </a:clrScheme>
    <a:fontScheme name="Office-them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5A7588A-93D2-42CB-9B75-0D4B3F2AC419}" vid="{063FF7AE-81E9-43DC-B108-DD3E09FCA294}"/>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CLARIN_Tmpl_Calibri</Template>
  <TotalTime>6731</TotalTime>
  <Words>1923</Words>
  <Application>Microsoft Macintosh PowerPoint</Application>
  <PresentationFormat>On-screen Show (4:3)</PresentationFormat>
  <Paragraphs>299</Paragraphs>
  <Slides>30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.AppleSystemUIFont</vt:lpstr>
      <vt:lpstr>Arial</vt:lpstr>
      <vt:lpstr>Calibri</vt:lpstr>
      <vt:lpstr>Calibri Normaal</vt:lpstr>
      <vt:lpstr>Calibri Vet</vt:lpstr>
      <vt:lpstr>Rubik</vt:lpstr>
      <vt:lpstr>CLARIN_Tmpl_Calibri</vt:lpstr>
      <vt:lpstr>Finding, using and contributing research data through Research Infrastructures: The case of Parliamentary Data</vt:lpstr>
      <vt:lpstr>Intro to CLARIN https://www.clarin.eu </vt:lpstr>
      <vt:lpstr>CLARIN in five bullets</vt:lpstr>
      <vt:lpstr>CLARIN data types and user communities </vt:lpstr>
      <vt:lpstr>CLARIN services</vt:lpstr>
      <vt:lpstr>CLARIN members and centres</vt:lpstr>
      <vt:lpstr>What CLARIN Centres offer</vt:lpstr>
      <vt:lpstr>PARTHENOS https://training.parthenos-project.eu  </vt:lpstr>
      <vt:lpstr>Background &amp; Motivation</vt:lpstr>
      <vt:lpstr>Parliamentary proceedings in the Digital Age</vt:lpstr>
      <vt:lpstr>Parliamentary debates for cross-disciplinary research</vt:lpstr>
      <vt:lpstr>Parliamentary proceedings as a research dataset</vt:lpstr>
      <vt:lpstr>PowerPoint Presentation</vt:lpstr>
      <vt:lpstr>Encoding of parliamentary data</vt:lpstr>
      <vt:lpstr>1. Source files</vt:lpstr>
      <vt:lpstr>PowerPoint Presentation</vt:lpstr>
      <vt:lpstr>2. Structural elements</vt:lpstr>
      <vt:lpstr>3. Encoding standards</vt:lpstr>
      <vt:lpstr>4. Metadata</vt:lpstr>
      <vt:lpstr>PowerPoint Presentation</vt:lpstr>
      <vt:lpstr>5. Linguistic annotations</vt:lpstr>
      <vt:lpstr>6. Text enrichment</vt:lpstr>
      <vt:lpstr>PowerPoint Presentation</vt:lpstr>
      <vt:lpstr>Parliamentary corpora in CLARIN Resource Families</vt:lpstr>
      <vt:lpstr>Using parliamentary corpora in CLARIN</vt:lpstr>
      <vt:lpstr>PowerPoint Presentation</vt:lpstr>
      <vt:lpstr>Case study 1: the War in Parliament project</vt:lpstr>
      <vt:lpstr>Case study 2: Gender in the Danish parliament</vt:lpstr>
      <vt:lpstr>Case study 3: The Linked Open Data of Talk of Europe</vt:lpstr>
      <vt:lpstr>Veni, vidi, CLARIN!</vt:lpstr>
    </vt:vector>
  </TitlesOfParts>
  <Company>University of Twente - ICTS</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Franciska de Jong CLARIN ERIC Utrecht, The Netherlands     ERIC Committee  Brussels, 17 March 2017</dc:title>
  <dc:creator>Jong, F.M.G. de (EWI)</dc:creator>
  <cp:lastModifiedBy>Microsoft Office User</cp:lastModifiedBy>
  <cp:revision>329</cp:revision>
  <dcterms:created xsi:type="dcterms:W3CDTF">2017-03-13T12:10:07Z</dcterms:created>
  <dcterms:modified xsi:type="dcterms:W3CDTF">2019-07-01T10:34:29Z</dcterms:modified>
</cp:coreProperties>
</file>